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5" r:id="rId1"/>
  </p:sldMasterIdLst>
  <p:notesMasterIdLst>
    <p:notesMasterId r:id="rId31"/>
  </p:notesMasterIdLst>
  <p:sldIdLst>
    <p:sldId id="256" r:id="rId2"/>
    <p:sldId id="289" r:id="rId3"/>
    <p:sldId id="257" r:id="rId4"/>
    <p:sldId id="268" r:id="rId5"/>
    <p:sldId id="267" r:id="rId6"/>
    <p:sldId id="269" r:id="rId7"/>
    <p:sldId id="259" r:id="rId8"/>
    <p:sldId id="263" r:id="rId9"/>
    <p:sldId id="270" r:id="rId10"/>
    <p:sldId id="288" r:id="rId11"/>
    <p:sldId id="293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7" r:id="rId24"/>
    <p:sldId id="286" r:id="rId25"/>
    <p:sldId id="290" r:id="rId26"/>
    <p:sldId id="291" r:id="rId27"/>
    <p:sldId id="262" r:id="rId28"/>
    <p:sldId id="294" r:id="rId29"/>
    <p:sldId id="26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o Maestrello" initials="BM" lastIdx="1" clrIdx="0">
    <p:extLst>
      <p:ext uri="{19B8F6BF-5375-455C-9EA6-DF929625EA0E}">
        <p15:presenceInfo xmlns:p15="http://schemas.microsoft.com/office/powerpoint/2012/main" userId="dcee161064cce5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C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88" autoAdjust="0"/>
    <p:restoredTop sz="44704" autoAdjust="0"/>
  </p:normalViewPr>
  <p:slideViewPr>
    <p:cSldViewPr snapToGrid="0">
      <p:cViewPr>
        <p:scale>
          <a:sx n="80" d="100"/>
          <a:sy n="80" d="100"/>
        </p:scale>
        <p:origin x="60" y="-57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800"/>
              <a:t>Notas Técnicas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Plan1!$E$2:$L$2</c:f>
              <c:numCache>
                <c:formatCode>General</c:formatCode>
                <c:ptCount val="8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</c:numCache>
            </c:numRef>
          </c:cat>
          <c:val>
            <c:numRef>
              <c:f>Plan1!$E$3:$L$3</c:f>
              <c:numCache>
                <c:formatCode>General</c:formatCode>
                <c:ptCount val="8"/>
                <c:pt idx="0">
                  <c:v>9</c:v>
                </c:pt>
                <c:pt idx="1">
                  <c:v>6</c:v>
                </c:pt>
                <c:pt idx="2">
                  <c:v>6</c:v>
                </c:pt>
                <c:pt idx="3">
                  <c:v>10</c:v>
                </c:pt>
                <c:pt idx="4">
                  <c:v>7</c:v>
                </c:pt>
                <c:pt idx="5">
                  <c:v>5</c:v>
                </c:pt>
                <c:pt idx="6">
                  <c:v>10</c:v>
                </c:pt>
                <c:pt idx="7">
                  <c:v>6</c:v>
                </c:pt>
              </c:numCache>
            </c:numRef>
          </c:val>
          <c:smooth val="0"/>
        </c:ser>
        <c:ser>
          <c:idx val="1"/>
          <c:order val="1"/>
          <c:tx>
            <c:v>media</c:v>
          </c:tx>
          <c:spPr>
            <a:ln w="22225" cap="rnd">
              <a:solidFill>
                <a:srgbClr val="FF0000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Plan1!$E$4:$L$4</c:f>
              <c:numCache>
                <c:formatCode>0.0</c:formatCode>
                <c:ptCount val="8"/>
                <c:pt idx="0">
                  <c:v>7.375</c:v>
                </c:pt>
                <c:pt idx="1">
                  <c:v>7.375</c:v>
                </c:pt>
                <c:pt idx="2">
                  <c:v>7.375</c:v>
                </c:pt>
                <c:pt idx="3">
                  <c:v>7.375</c:v>
                </c:pt>
                <c:pt idx="4">
                  <c:v>7.375</c:v>
                </c:pt>
                <c:pt idx="5">
                  <c:v>7.375</c:v>
                </c:pt>
                <c:pt idx="6">
                  <c:v>7.375</c:v>
                </c:pt>
                <c:pt idx="7">
                  <c:v>7.375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99948816"/>
        <c:axId val="799949904"/>
      </c:lineChart>
      <c:catAx>
        <c:axId val="79994881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799949904"/>
        <c:crosses val="autoZero"/>
        <c:auto val="1"/>
        <c:lblAlgn val="ctr"/>
        <c:lblOffset val="100"/>
        <c:noMultiLvlLbl val="0"/>
      </c:catAx>
      <c:valAx>
        <c:axId val="79994990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799948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5-15T10:01:53.165" idx="1">
    <p:pos x="10" y="10"/>
    <p:text>O Projeto NFC-e propõe o estabelecimento de um padrão nacional de documento fiscal eletrônico, baseado nos padrões técnicos de sucesso da Nota Fiscal Eletrônica modelo 55, todavia adequado às particularidades do varejo. A adoção da NFC-e ficará a critério de cada Unidade Federada, podendo conviver com outros mecanismos de controle fiscal atualmente existentes, como Emissor de Cupom Fiscal – ECF e SAT Fiscal</p:text>
    <p:extLst>
      <p:ext uri="{C676402C-5697-4E1C-873F-D02D1690AC5C}">
        <p15:threadingInfo xmlns:p15="http://schemas.microsoft.com/office/powerpoint/2012/main" timeZoneBias="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B04D56-6820-4345-A1D1-E9F7F7B4CAC2}" type="doc">
      <dgm:prSet loTypeId="urn:microsoft.com/office/officeart/2005/8/layout/hList6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pt-BR"/>
        </a:p>
      </dgm:t>
    </dgm:pt>
    <dgm:pt modelId="{E9A3A205-5051-4F58-91DC-587D0E63A845}">
      <dgm:prSet phldrT="[Texto]"/>
      <dgm:spPr/>
      <dgm:t>
        <a:bodyPr/>
        <a:lstStyle/>
        <a:p>
          <a:r>
            <a:rPr lang="pt-BR" dirty="0" smtClean="0"/>
            <a:t>1.00</a:t>
          </a:r>
          <a:endParaRPr lang="pt-BR" dirty="0"/>
        </a:p>
      </dgm:t>
    </dgm:pt>
    <dgm:pt modelId="{C4B756C3-E76C-45DC-B81E-DF93ABA682EA}" type="parTrans" cxnId="{AB06879C-27B0-4C86-A9BD-A358B1DF8108}">
      <dgm:prSet/>
      <dgm:spPr/>
      <dgm:t>
        <a:bodyPr/>
        <a:lstStyle/>
        <a:p>
          <a:endParaRPr lang="pt-BR"/>
        </a:p>
      </dgm:t>
    </dgm:pt>
    <dgm:pt modelId="{B1A4A74F-2917-4A74-9319-9EA939974F1B}" type="sibTrans" cxnId="{AB06879C-27B0-4C86-A9BD-A358B1DF8108}">
      <dgm:prSet/>
      <dgm:spPr/>
      <dgm:t>
        <a:bodyPr/>
        <a:lstStyle/>
        <a:p>
          <a:endParaRPr lang="pt-BR"/>
        </a:p>
      </dgm:t>
    </dgm:pt>
    <dgm:pt modelId="{0431FD08-49B1-47EA-B79C-D3DF02616623}">
      <dgm:prSet phldrT="[Texto]"/>
      <dgm:spPr/>
      <dgm:t>
        <a:bodyPr/>
        <a:lstStyle/>
        <a:p>
          <a:r>
            <a:rPr lang="pt-BR" dirty="0" smtClean="0"/>
            <a:t>Adesão</a:t>
          </a:r>
          <a:endParaRPr lang="pt-BR" dirty="0"/>
        </a:p>
      </dgm:t>
    </dgm:pt>
    <dgm:pt modelId="{8BEA65D3-A880-42C1-8C7C-DEAFD922B715}" type="parTrans" cxnId="{2C60FD38-6E7A-4D39-9E1F-BDAD134CAEE0}">
      <dgm:prSet/>
      <dgm:spPr/>
      <dgm:t>
        <a:bodyPr/>
        <a:lstStyle/>
        <a:p>
          <a:endParaRPr lang="pt-BR"/>
        </a:p>
      </dgm:t>
    </dgm:pt>
    <dgm:pt modelId="{A60359AF-465C-48A4-9D21-F96F0C1B6255}" type="sibTrans" cxnId="{2C60FD38-6E7A-4D39-9E1F-BDAD134CAEE0}">
      <dgm:prSet/>
      <dgm:spPr/>
      <dgm:t>
        <a:bodyPr/>
        <a:lstStyle/>
        <a:p>
          <a:endParaRPr lang="pt-BR"/>
        </a:p>
      </dgm:t>
    </dgm:pt>
    <dgm:pt modelId="{243D1C09-6E5F-4A90-9BEB-FFAC1AA962D3}">
      <dgm:prSet phldrT="[Texto]"/>
      <dgm:spPr/>
      <dgm:t>
        <a:bodyPr/>
        <a:lstStyle/>
        <a:p>
          <a:r>
            <a:rPr lang="pt-BR" dirty="0" smtClean="0"/>
            <a:t>2.00</a:t>
          </a:r>
          <a:endParaRPr lang="pt-BR" dirty="0"/>
        </a:p>
      </dgm:t>
    </dgm:pt>
    <dgm:pt modelId="{76D259DF-F17A-4597-A18C-812A5ED00628}" type="parTrans" cxnId="{2DBB53D6-8B28-42C0-B993-395FA30D71B7}">
      <dgm:prSet/>
      <dgm:spPr/>
      <dgm:t>
        <a:bodyPr/>
        <a:lstStyle/>
        <a:p>
          <a:endParaRPr lang="pt-BR"/>
        </a:p>
      </dgm:t>
    </dgm:pt>
    <dgm:pt modelId="{383DF2C1-7596-46FD-B0C8-B3E1D17984EF}" type="sibTrans" cxnId="{2DBB53D6-8B28-42C0-B993-395FA30D71B7}">
      <dgm:prSet/>
      <dgm:spPr/>
      <dgm:t>
        <a:bodyPr/>
        <a:lstStyle/>
        <a:p>
          <a:endParaRPr lang="pt-BR"/>
        </a:p>
      </dgm:t>
    </dgm:pt>
    <dgm:pt modelId="{5B81727C-B99D-4328-9A43-915DA2D2EE13}">
      <dgm:prSet phldrT="[Texto]"/>
      <dgm:spPr/>
      <dgm:t>
        <a:bodyPr/>
        <a:lstStyle/>
        <a:p>
          <a:r>
            <a:rPr lang="pt-BR" dirty="0" smtClean="0"/>
            <a:t>Massificação</a:t>
          </a:r>
          <a:endParaRPr lang="pt-BR" dirty="0"/>
        </a:p>
      </dgm:t>
    </dgm:pt>
    <dgm:pt modelId="{E1E14EE6-5B09-4DA4-8667-5A8E1342CA9E}" type="parTrans" cxnId="{EC47ECE3-A1CC-4576-8F83-4E54D4C773B7}">
      <dgm:prSet/>
      <dgm:spPr/>
      <dgm:t>
        <a:bodyPr/>
        <a:lstStyle/>
        <a:p>
          <a:endParaRPr lang="pt-BR"/>
        </a:p>
      </dgm:t>
    </dgm:pt>
    <dgm:pt modelId="{EAD5CA93-EBD7-497A-BDF3-2095935C2A22}" type="sibTrans" cxnId="{EC47ECE3-A1CC-4576-8F83-4E54D4C773B7}">
      <dgm:prSet/>
      <dgm:spPr/>
      <dgm:t>
        <a:bodyPr/>
        <a:lstStyle/>
        <a:p>
          <a:endParaRPr lang="pt-BR"/>
        </a:p>
      </dgm:t>
    </dgm:pt>
    <dgm:pt modelId="{C45361D9-5049-449C-A791-946B5039FAF3}">
      <dgm:prSet phldrT="[Texto]"/>
      <dgm:spPr/>
      <dgm:t>
        <a:bodyPr/>
        <a:lstStyle/>
        <a:p>
          <a:pPr algn="l"/>
          <a:r>
            <a:rPr lang="pt-BR" dirty="0" smtClean="0"/>
            <a:t>3.10</a:t>
          </a:r>
          <a:endParaRPr lang="pt-BR" dirty="0"/>
        </a:p>
      </dgm:t>
    </dgm:pt>
    <dgm:pt modelId="{3B6C3692-70BB-4C5B-869F-A0BF14857889}" type="parTrans" cxnId="{0BED7428-DACD-4F0D-BD6D-BFE8CAE50B97}">
      <dgm:prSet/>
      <dgm:spPr/>
      <dgm:t>
        <a:bodyPr/>
        <a:lstStyle/>
        <a:p>
          <a:endParaRPr lang="pt-BR"/>
        </a:p>
      </dgm:t>
    </dgm:pt>
    <dgm:pt modelId="{361E592A-DA69-48B3-81DB-0C325B748B24}" type="sibTrans" cxnId="{0BED7428-DACD-4F0D-BD6D-BFE8CAE50B97}">
      <dgm:prSet/>
      <dgm:spPr/>
      <dgm:t>
        <a:bodyPr/>
        <a:lstStyle/>
        <a:p>
          <a:endParaRPr lang="pt-BR"/>
        </a:p>
      </dgm:t>
    </dgm:pt>
    <dgm:pt modelId="{21474C27-4136-4FFB-9168-B3130727903C}">
      <dgm:prSet phldrT="[Texto]"/>
      <dgm:spPr/>
      <dgm:t>
        <a:bodyPr/>
        <a:lstStyle/>
        <a:p>
          <a:pPr algn="l"/>
          <a:r>
            <a:rPr lang="pt-BR" dirty="0" smtClean="0"/>
            <a:t>Ganho de Desempenho</a:t>
          </a:r>
          <a:endParaRPr lang="pt-BR" dirty="0"/>
        </a:p>
      </dgm:t>
    </dgm:pt>
    <dgm:pt modelId="{B4B867AC-D6C4-47A6-893F-D979F9A04A79}" type="parTrans" cxnId="{3DBE941F-4663-4BCE-9643-9863B00C73E0}">
      <dgm:prSet/>
      <dgm:spPr/>
      <dgm:t>
        <a:bodyPr/>
        <a:lstStyle/>
        <a:p>
          <a:endParaRPr lang="pt-BR"/>
        </a:p>
      </dgm:t>
    </dgm:pt>
    <dgm:pt modelId="{5B5AA065-6472-4D99-8E52-94CD6051A7FF}" type="sibTrans" cxnId="{3DBE941F-4663-4BCE-9643-9863B00C73E0}">
      <dgm:prSet/>
      <dgm:spPr/>
      <dgm:t>
        <a:bodyPr/>
        <a:lstStyle/>
        <a:p>
          <a:endParaRPr lang="pt-BR"/>
        </a:p>
      </dgm:t>
    </dgm:pt>
    <dgm:pt modelId="{2918F27D-0A5D-4DB8-83E2-031A75FF0F22}">
      <dgm:prSet phldrT="[Texto]"/>
      <dgm:spPr/>
      <dgm:t>
        <a:bodyPr/>
        <a:lstStyle/>
        <a:p>
          <a:r>
            <a:rPr lang="pt-BR" dirty="0" smtClean="0"/>
            <a:t>Qualificação</a:t>
          </a:r>
          <a:endParaRPr lang="pt-BR" dirty="0"/>
        </a:p>
      </dgm:t>
    </dgm:pt>
    <dgm:pt modelId="{523003B6-8C95-4674-9B4D-488046EB4855}" type="parTrans" cxnId="{8C7CE523-1440-4665-959E-7BE22BDC4CBC}">
      <dgm:prSet/>
      <dgm:spPr/>
      <dgm:t>
        <a:bodyPr/>
        <a:lstStyle/>
        <a:p>
          <a:endParaRPr lang="pt-BR"/>
        </a:p>
      </dgm:t>
    </dgm:pt>
    <dgm:pt modelId="{26CB0C71-0276-41AE-BF86-A4D59F1234D6}" type="sibTrans" cxnId="{8C7CE523-1440-4665-959E-7BE22BDC4CBC}">
      <dgm:prSet/>
      <dgm:spPr/>
      <dgm:t>
        <a:bodyPr/>
        <a:lstStyle/>
        <a:p>
          <a:endParaRPr lang="pt-BR"/>
        </a:p>
      </dgm:t>
    </dgm:pt>
    <dgm:pt modelId="{D46FE576-C413-49E6-81B9-9B9A29131E47}">
      <dgm:prSet phldrT="[Texto]"/>
      <dgm:spPr/>
      <dgm:t>
        <a:bodyPr/>
        <a:lstStyle/>
        <a:p>
          <a:r>
            <a:rPr lang="pt-BR" dirty="0" smtClean="0"/>
            <a:t>Melhoria de Processos</a:t>
          </a:r>
          <a:endParaRPr lang="pt-BR" dirty="0"/>
        </a:p>
      </dgm:t>
    </dgm:pt>
    <dgm:pt modelId="{7983CC6C-45A0-4AC1-8790-1384F675C979}" type="parTrans" cxnId="{2A4A8D93-8529-4AD8-9BF6-73FF7E226F6F}">
      <dgm:prSet/>
      <dgm:spPr/>
      <dgm:t>
        <a:bodyPr/>
        <a:lstStyle/>
        <a:p>
          <a:endParaRPr lang="pt-BR"/>
        </a:p>
      </dgm:t>
    </dgm:pt>
    <dgm:pt modelId="{073AB868-A97B-485F-B2B9-FC794A793955}" type="sibTrans" cxnId="{2A4A8D93-8529-4AD8-9BF6-73FF7E226F6F}">
      <dgm:prSet/>
      <dgm:spPr/>
      <dgm:t>
        <a:bodyPr/>
        <a:lstStyle/>
        <a:p>
          <a:endParaRPr lang="pt-BR"/>
        </a:p>
      </dgm:t>
    </dgm:pt>
    <dgm:pt modelId="{852259C9-2B08-408B-A5BD-904A95FC4857}">
      <dgm:prSet phldrT="[Texto]"/>
      <dgm:spPr/>
      <dgm:t>
        <a:bodyPr/>
        <a:lstStyle/>
        <a:p>
          <a:pPr algn="l"/>
          <a:r>
            <a:rPr lang="pt-BR" dirty="0" smtClean="0"/>
            <a:t>Melhor Integração</a:t>
          </a:r>
          <a:endParaRPr lang="pt-BR" dirty="0"/>
        </a:p>
      </dgm:t>
    </dgm:pt>
    <dgm:pt modelId="{8C449C5F-2527-41E5-8AA7-7ABE5D628200}" type="parTrans" cxnId="{184E0065-4584-435C-A81D-15302DAD4891}">
      <dgm:prSet/>
      <dgm:spPr/>
      <dgm:t>
        <a:bodyPr/>
        <a:lstStyle/>
        <a:p>
          <a:endParaRPr lang="pt-BR"/>
        </a:p>
      </dgm:t>
    </dgm:pt>
    <dgm:pt modelId="{F866F66F-270A-4049-BE95-78EB64D4F226}" type="sibTrans" cxnId="{184E0065-4584-435C-A81D-15302DAD4891}">
      <dgm:prSet/>
      <dgm:spPr/>
      <dgm:t>
        <a:bodyPr/>
        <a:lstStyle/>
        <a:p>
          <a:endParaRPr lang="pt-BR"/>
        </a:p>
      </dgm:t>
    </dgm:pt>
    <dgm:pt modelId="{67987DE0-92AB-48A0-8E28-42F87B2390C1}" type="pres">
      <dgm:prSet presAssocID="{92B04D56-6820-4345-A1D1-E9F7F7B4CAC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45D0B058-3A4B-4D22-9FF0-B45D318F9891}" type="pres">
      <dgm:prSet presAssocID="{E9A3A205-5051-4F58-91DC-587D0E63A84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1E2D880-9F85-4613-8F82-D23A7CCF746E}" type="pres">
      <dgm:prSet presAssocID="{B1A4A74F-2917-4A74-9319-9EA939974F1B}" presName="sibTrans" presStyleCnt="0"/>
      <dgm:spPr/>
    </dgm:pt>
    <dgm:pt modelId="{FF0B112E-4F8D-4880-8FA5-1E2D511FE32A}" type="pres">
      <dgm:prSet presAssocID="{243D1C09-6E5F-4A90-9BEB-FFAC1AA962D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E3C8A6C-8CD2-41E9-94E4-5E1AECD6A33B}" type="pres">
      <dgm:prSet presAssocID="{383DF2C1-7596-46FD-B0C8-B3E1D17984EF}" presName="sibTrans" presStyleCnt="0"/>
      <dgm:spPr/>
    </dgm:pt>
    <dgm:pt modelId="{3A2609AD-5C58-4488-8BBA-6055A3A629BC}" type="pres">
      <dgm:prSet presAssocID="{C45361D9-5049-449C-A791-946B5039FAF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84E0065-4584-435C-A81D-15302DAD4891}" srcId="{C45361D9-5049-449C-A791-946B5039FAF3}" destId="{852259C9-2B08-408B-A5BD-904A95FC4857}" srcOrd="1" destOrd="0" parTransId="{8C449C5F-2527-41E5-8AA7-7ABE5D628200}" sibTransId="{F866F66F-270A-4049-BE95-78EB64D4F226}"/>
    <dgm:cxn modelId="{1DFB785A-2119-408D-9A12-B6F635AD8B87}" type="presOf" srcId="{243D1C09-6E5F-4A90-9BEB-FFAC1AA962D3}" destId="{FF0B112E-4F8D-4880-8FA5-1E2D511FE32A}" srcOrd="0" destOrd="0" presId="urn:microsoft.com/office/officeart/2005/8/layout/hList6"/>
    <dgm:cxn modelId="{A58E192C-6698-4216-837D-C4DEB9292289}" type="presOf" srcId="{0431FD08-49B1-47EA-B79C-D3DF02616623}" destId="{45D0B058-3A4B-4D22-9FF0-B45D318F9891}" srcOrd="0" destOrd="1" presId="urn:microsoft.com/office/officeart/2005/8/layout/hList6"/>
    <dgm:cxn modelId="{AB06879C-27B0-4C86-A9BD-A358B1DF8108}" srcId="{92B04D56-6820-4345-A1D1-E9F7F7B4CAC2}" destId="{E9A3A205-5051-4F58-91DC-587D0E63A845}" srcOrd="0" destOrd="0" parTransId="{C4B756C3-E76C-45DC-B81E-DF93ABA682EA}" sibTransId="{B1A4A74F-2917-4A74-9319-9EA939974F1B}"/>
    <dgm:cxn modelId="{3DF4B98E-42B0-418A-82E9-20A3056FE5BF}" type="presOf" srcId="{21474C27-4136-4FFB-9168-B3130727903C}" destId="{3A2609AD-5C58-4488-8BBA-6055A3A629BC}" srcOrd="0" destOrd="1" presId="urn:microsoft.com/office/officeart/2005/8/layout/hList6"/>
    <dgm:cxn modelId="{2A4A8D93-8529-4AD8-9BF6-73FF7E226F6F}" srcId="{243D1C09-6E5F-4A90-9BEB-FFAC1AA962D3}" destId="{D46FE576-C413-49E6-81B9-9B9A29131E47}" srcOrd="2" destOrd="0" parTransId="{7983CC6C-45A0-4AC1-8790-1384F675C979}" sibTransId="{073AB868-A97B-485F-B2B9-FC794A793955}"/>
    <dgm:cxn modelId="{59F318DA-01F6-4920-A587-1C1D19ABF555}" type="presOf" srcId="{C45361D9-5049-449C-A791-946B5039FAF3}" destId="{3A2609AD-5C58-4488-8BBA-6055A3A629BC}" srcOrd="0" destOrd="0" presId="urn:microsoft.com/office/officeart/2005/8/layout/hList6"/>
    <dgm:cxn modelId="{ADB22785-6245-4467-9044-11463F1513A6}" type="presOf" srcId="{5B81727C-B99D-4328-9A43-915DA2D2EE13}" destId="{FF0B112E-4F8D-4880-8FA5-1E2D511FE32A}" srcOrd="0" destOrd="1" presId="urn:microsoft.com/office/officeart/2005/8/layout/hList6"/>
    <dgm:cxn modelId="{2707EB6E-061C-4547-AAF2-7D4DD9F46438}" type="presOf" srcId="{E9A3A205-5051-4F58-91DC-587D0E63A845}" destId="{45D0B058-3A4B-4D22-9FF0-B45D318F9891}" srcOrd="0" destOrd="0" presId="urn:microsoft.com/office/officeart/2005/8/layout/hList6"/>
    <dgm:cxn modelId="{9759626C-F8E1-4C33-A4C3-79696FA6883F}" type="presOf" srcId="{92B04D56-6820-4345-A1D1-E9F7F7B4CAC2}" destId="{67987DE0-92AB-48A0-8E28-42F87B2390C1}" srcOrd="0" destOrd="0" presId="urn:microsoft.com/office/officeart/2005/8/layout/hList6"/>
    <dgm:cxn modelId="{3B3E4FC3-3412-4B8A-8C0F-BCA296837ACF}" type="presOf" srcId="{852259C9-2B08-408B-A5BD-904A95FC4857}" destId="{3A2609AD-5C58-4488-8BBA-6055A3A629BC}" srcOrd="0" destOrd="2" presId="urn:microsoft.com/office/officeart/2005/8/layout/hList6"/>
    <dgm:cxn modelId="{EC47ECE3-A1CC-4576-8F83-4E54D4C773B7}" srcId="{243D1C09-6E5F-4A90-9BEB-FFAC1AA962D3}" destId="{5B81727C-B99D-4328-9A43-915DA2D2EE13}" srcOrd="0" destOrd="0" parTransId="{E1E14EE6-5B09-4DA4-8667-5A8E1342CA9E}" sibTransId="{EAD5CA93-EBD7-497A-BDF3-2095935C2A22}"/>
    <dgm:cxn modelId="{2C60FD38-6E7A-4D39-9E1F-BDAD134CAEE0}" srcId="{E9A3A205-5051-4F58-91DC-587D0E63A845}" destId="{0431FD08-49B1-47EA-B79C-D3DF02616623}" srcOrd="0" destOrd="0" parTransId="{8BEA65D3-A880-42C1-8C7C-DEAFD922B715}" sibTransId="{A60359AF-465C-48A4-9D21-F96F0C1B6255}"/>
    <dgm:cxn modelId="{25DC2BF4-F099-4499-9123-40335E8E58C5}" type="presOf" srcId="{2918F27D-0A5D-4DB8-83E2-031A75FF0F22}" destId="{FF0B112E-4F8D-4880-8FA5-1E2D511FE32A}" srcOrd="0" destOrd="2" presId="urn:microsoft.com/office/officeart/2005/8/layout/hList6"/>
    <dgm:cxn modelId="{8C7CE523-1440-4665-959E-7BE22BDC4CBC}" srcId="{243D1C09-6E5F-4A90-9BEB-FFAC1AA962D3}" destId="{2918F27D-0A5D-4DB8-83E2-031A75FF0F22}" srcOrd="1" destOrd="0" parTransId="{523003B6-8C95-4674-9B4D-488046EB4855}" sibTransId="{26CB0C71-0276-41AE-BF86-A4D59F1234D6}"/>
    <dgm:cxn modelId="{2DBB53D6-8B28-42C0-B993-395FA30D71B7}" srcId="{92B04D56-6820-4345-A1D1-E9F7F7B4CAC2}" destId="{243D1C09-6E5F-4A90-9BEB-FFAC1AA962D3}" srcOrd="1" destOrd="0" parTransId="{76D259DF-F17A-4597-A18C-812A5ED00628}" sibTransId="{383DF2C1-7596-46FD-B0C8-B3E1D17984EF}"/>
    <dgm:cxn modelId="{3DBE941F-4663-4BCE-9643-9863B00C73E0}" srcId="{C45361D9-5049-449C-A791-946B5039FAF3}" destId="{21474C27-4136-4FFB-9168-B3130727903C}" srcOrd="0" destOrd="0" parTransId="{B4B867AC-D6C4-47A6-893F-D979F9A04A79}" sibTransId="{5B5AA065-6472-4D99-8E52-94CD6051A7FF}"/>
    <dgm:cxn modelId="{3993D5E6-E78B-4335-8A11-49C90717B599}" type="presOf" srcId="{D46FE576-C413-49E6-81B9-9B9A29131E47}" destId="{FF0B112E-4F8D-4880-8FA5-1E2D511FE32A}" srcOrd="0" destOrd="3" presId="urn:microsoft.com/office/officeart/2005/8/layout/hList6"/>
    <dgm:cxn modelId="{0BED7428-DACD-4F0D-BD6D-BFE8CAE50B97}" srcId="{92B04D56-6820-4345-A1D1-E9F7F7B4CAC2}" destId="{C45361D9-5049-449C-A791-946B5039FAF3}" srcOrd="2" destOrd="0" parTransId="{3B6C3692-70BB-4C5B-869F-A0BF14857889}" sibTransId="{361E592A-DA69-48B3-81DB-0C325B748B24}"/>
    <dgm:cxn modelId="{E9BDC146-2991-4166-8104-936394608596}" type="presParOf" srcId="{67987DE0-92AB-48A0-8E28-42F87B2390C1}" destId="{45D0B058-3A4B-4D22-9FF0-B45D318F9891}" srcOrd="0" destOrd="0" presId="urn:microsoft.com/office/officeart/2005/8/layout/hList6"/>
    <dgm:cxn modelId="{1C82DBCE-C980-4FA6-9D23-A42749497D36}" type="presParOf" srcId="{67987DE0-92AB-48A0-8E28-42F87B2390C1}" destId="{A1E2D880-9F85-4613-8F82-D23A7CCF746E}" srcOrd="1" destOrd="0" presId="urn:microsoft.com/office/officeart/2005/8/layout/hList6"/>
    <dgm:cxn modelId="{D67AFB61-4DDB-4DBD-9E22-2F044B74BFAE}" type="presParOf" srcId="{67987DE0-92AB-48A0-8E28-42F87B2390C1}" destId="{FF0B112E-4F8D-4880-8FA5-1E2D511FE32A}" srcOrd="2" destOrd="0" presId="urn:microsoft.com/office/officeart/2005/8/layout/hList6"/>
    <dgm:cxn modelId="{9373210A-7313-493E-BDCB-95172E9542CB}" type="presParOf" srcId="{67987DE0-92AB-48A0-8E28-42F87B2390C1}" destId="{AE3C8A6C-8CD2-41E9-94E4-5E1AECD6A33B}" srcOrd="3" destOrd="0" presId="urn:microsoft.com/office/officeart/2005/8/layout/hList6"/>
    <dgm:cxn modelId="{CE4DFD6D-F1DB-40F8-8A73-DCFB453F4AA8}" type="presParOf" srcId="{67987DE0-92AB-48A0-8E28-42F87B2390C1}" destId="{3A2609AD-5C58-4488-8BBA-6055A3A629BC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0B058-3A4B-4D22-9FF0-B45D318F9891}">
      <dsp:nvSpPr>
        <dsp:cNvPr id="0" name=""/>
        <dsp:cNvSpPr/>
      </dsp:nvSpPr>
      <dsp:spPr>
        <a:xfrm rot="16200000">
          <a:off x="-781821" y="782696"/>
          <a:ext cx="3840480" cy="2275086"/>
        </a:xfrm>
        <a:prstGeom prst="flowChartManualOperati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7879" bIns="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100" kern="1200" dirty="0" smtClean="0"/>
            <a:t>1.00</a:t>
          </a:r>
          <a:endParaRPr lang="pt-BR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Adesão</a:t>
          </a:r>
          <a:endParaRPr lang="pt-BR" sz="2400" kern="1200" dirty="0"/>
        </a:p>
      </dsp:txBody>
      <dsp:txXfrm rot="5400000">
        <a:off x="876" y="768095"/>
        <a:ext cx="2275086" cy="2304288"/>
      </dsp:txXfrm>
    </dsp:sp>
    <dsp:sp modelId="{FF0B112E-4F8D-4880-8FA5-1E2D511FE32A}">
      <dsp:nvSpPr>
        <dsp:cNvPr id="0" name=""/>
        <dsp:cNvSpPr/>
      </dsp:nvSpPr>
      <dsp:spPr>
        <a:xfrm rot="16200000">
          <a:off x="1663895" y="782696"/>
          <a:ext cx="3840480" cy="2275086"/>
        </a:xfrm>
        <a:prstGeom prst="flowChartManualOperation">
          <a:avLst/>
        </a:prstGeom>
        <a:gradFill rotWithShape="0">
          <a:gsLst>
            <a:gs pos="0">
              <a:schemeClr val="accent3">
                <a:hueOff val="-612806"/>
                <a:satOff val="-9796"/>
                <a:lumOff val="784"/>
                <a:alphaOff val="0"/>
                <a:shade val="85000"/>
                <a:satMod val="130000"/>
              </a:schemeClr>
            </a:gs>
            <a:gs pos="34000">
              <a:schemeClr val="accent3">
                <a:hueOff val="-612806"/>
                <a:satOff val="-9796"/>
                <a:lumOff val="784"/>
                <a:alphaOff val="0"/>
                <a:shade val="87000"/>
                <a:satMod val="125000"/>
              </a:schemeClr>
            </a:gs>
            <a:gs pos="70000">
              <a:schemeClr val="accent3">
                <a:hueOff val="-612806"/>
                <a:satOff val="-9796"/>
                <a:lumOff val="784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-612806"/>
                <a:satOff val="-9796"/>
                <a:lumOff val="784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7879" bIns="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100" kern="1200" dirty="0" smtClean="0"/>
            <a:t>2.00</a:t>
          </a:r>
          <a:endParaRPr lang="pt-BR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Massificação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Qualificação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Melhoria de Processos</a:t>
          </a:r>
          <a:endParaRPr lang="pt-BR" sz="2400" kern="1200" dirty="0"/>
        </a:p>
      </dsp:txBody>
      <dsp:txXfrm rot="5400000">
        <a:off x="2446592" y="768095"/>
        <a:ext cx="2275086" cy="2304288"/>
      </dsp:txXfrm>
    </dsp:sp>
    <dsp:sp modelId="{3A2609AD-5C58-4488-8BBA-6055A3A629BC}">
      <dsp:nvSpPr>
        <dsp:cNvPr id="0" name=""/>
        <dsp:cNvSpPr/>
      </dsp:nvSpPr>
      <dsp:spPr>
        <a:xfrm rot="16200000">
          <a:off x="4109612" y="782696"/>
          <a:ext cx="3840480" cy="2275086"/>
        </a:xfrm>
        <a:prstGeom prst="flowChartManualOperation">
          <a:avLst/>
        </a:prstGeom>
        <a:gradFill rotWithShape="0">
          <a:gsLst>
            <a:gs pos="0">
              <a:schemeClr val="accent3">
                <a:hueOff val="-1225612"/>
                <a:satOff val="-19593"/>
                <a:lumOff val="1569"/>
                <a:alphaOff val="0"/>
                <a:shade val="85000"/>
                <a:satMod val="130000"/>
              </a:schemeClr>
            </a:gs>
            <a:gs pos="34000">
              <a:schemeClr val="accent3">
                <a:hueOff val="-1225612"/>
                <a:satOff val="-19593"/>
                <a:lumOff val="1569"/>
                <a:alphaOff val="0"/>
                <a:shade val="87000"/>
                <a:satMod val="125000"/>
              </a:schemeClr>
            </a:gs>
            <a:gs pos="70000">
              <a:schemeClr val="accent3">
                <a:hueOff val="-1225612"/>
                <a:satOff val="-19593"/>
                <a:lumOff val="156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-1225612"/>
                <a:satOff val="-19593"/>
                <a:lumOff val="156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7879" bIns="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100" kern="1200" dirty="0" smtClean="0"/>
            <a:t>3.10</a:t>
          </a:r>
          <a:endParaRPr lang="pt-BR" sz="3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Ganho de Desempenho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Melhor Integração</a:t>
          </a:r>
          <a:endParaRPr lang="pt-BR" sz="2400" kern="1200" dirty="0"/>
        </a:p>
      </dsp:txBody>
      <dsp:txXfrm rot="5400000">
        <a:off x="4892309" y="768095"/>
        <a:ext cx="2275086" cy="2304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334EB-C050-42CB-9C4A-D82F107C64E0}" type="datetimeFigureOut">
              <a:rPr lang="pt-BR" smtClean="0"/>
              <a:pPr/>
              <a:t>06/02/2015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09385-128C-4B0F-AA43-23953E4514A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165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723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Alterado o campo de Data de Emissão para representar também a Hora de Emissão, no formato UTC. Este tipo de representação de dados já é utilizado atualmente no Web Service de Eventos da NF-e</a:t>
            </a:r>
            <a:r>
              <a:rPr lang="pt-BR" baseline="0" dirty="0" smtClean="0"/>
              <a:t> e eliminado o campo de hora </a:t>
            </a:r>
            <a:r>
              <a:rPr lang="pt-BR" baseline="0" dirty="0" err="1" smtClean="0"/>
              <a:t>saida</a:t>
            </a:r>
            <a:r>
              <a:rPr lang="pt-BR" baseline="0" dirty="0" smtClean="0"/>
              <a:t>/entrada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11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na versão 2.00 a identificação do tipo de operação (estadual, interestadual ou operação com exterior) era resolvida considerando-se o confronto entre a UF do endereço do destinatário e o CFOP dos itens da NF-e. </a:t>
            </a:r>
          </a:p>
          <a:p>
            <a:endParaRPr lang="pt-BR" dirty="0" smtClean="0"/>
          </a:p>
          <a:p>
            <a:r>
              <a:rPr lang="pt-BR" dirty="0" smtClean="0"/>
              <a:t>Para facilitar a declaração pela empresa foi incluído um identificador do tipo de operação e foram estabelecidos os respectivos controles necessários para cada tipo de operação.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449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039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Incluída a identificação da NF-e de devolução de mercadoria, significando que esta NF-e será de uso exclusivo para estes tipos de operação</a:t>
            </a:r>
          </a:p>
          <a:p>
            <a:endParaRPr lang="pt-BR" dirty="0" smtClean="0"/>
          </a:p>
          <a:p>
            <a:r>
              <a:rPr lang="pt-BR" dirty="0" smtClean="0"/>
              <a:t>Indicação de operação com Consumidor Final, Indicação de atendimento presencial Inclusão de novos campos.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402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Incluído campo para a identificação da IE do destinatário (</a:t>
            </a:r>
            <a:r>
              <a:rPr lang="pt-BR" dirty="0" err="1" smtClean="0"/>
              <a:t>tag:indIEDest</a:t>
            </a:r>
            <a:r>
              <a:rPr lang="pt-BR" dirty="0" smtClean="0"/>
              <a:t>), que irá documentar a informação do destinatário Contribuinte do ICMS (obrigatória a informação da IE do destinatário), Contribuinte Isento de Inscrição (não deve informar a IE) e Não Contribuinte. Neste último caso, a IE do destinatário pode ser informada ou não, já que algumas UF concedem inscrição estadual para não contribuintes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04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Atualmente na Consulta Pública da NF-e tanto o destinatário, quanto o próprio emitente, podem efetuar o download do XML da NF-e, desde que identificados com seu certificado digital (conforme critério da SEFAZ). Idem para o Transportador citado na NF-e. Criado um novo grupo de informações para que a empresa emitente possa indicar outras pessoas autorizadas a ter acesso ao arquivo XML da NF-e. Nesta alternativa, a empresa emitente poderá indicar o seu Contador, outras pessoas envolvidas no transporte da mercadoria, etc.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5245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Foram criados alguns controles adicionais para a importação, foram estabelecidas algumas regras de validação para a verificação da integridade da informação prestada,</a:t>
            </a:r>
          </a:p>
          <a:p>
            <a:endParaRPr lang="pt-BR" dirty="0" smtClean="0"/>
          </a:p>
          <a:p>
            <a:r>
              <a:rPr lang="pt-BR" dirty="0" smtClean="0"/>
              <a:t>Incluído campo para informar o número do ato concessório de Drawback, bem como regra de validação para verificar a integridade da informação:  Obrigatória informação do número do Drawback conforme o CFOP de importação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7313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Foi criado um grupo específico para controle de Exportação por item da NF-e, estabelecidas algumas regras de validação para a verificação da integridade da informação prestada.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889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Para o grupo de combustível, foi incluído campo para identificar o percentual de mistura de GLP e GN no produto final que é comercializado. Atualmente não existe um código de produto da ANP para identificar este tipo de mistura, portanto deve ser usado o código de produto da ANP "210203001 - GLP", conforme descrito abaixo. Este percentual somente poderá ser informado caso o produto seja GLP.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585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Ampliada a possibilidade de se informarem até 4 (quatro) casas decimais na alíquota dos impostos (Opcional)</a:t>
            </a:r>
          </a:p>
          <a:p>
            <a:r>
              <a:rPr lang="pt-BR" dirty="0" smtClean="0"/>
              <a:t>Podendo se manterem as 2 (duas) casas decimais informadas atualmente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38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783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Incluído um novo grupo opcional para que as empresas possam informar o valor do IPI devolvido, para um determinado item da NF-e. Este novo grupo somente poderá ocorrer para NF-e de devolução de mercadoria (</a:t>
            </a:r>
            <a:r>
              <a:rPr lang="pt-BR" dirty="0" err="1" smtClean="0"/>
              <a:t>tag:finNFe</a:t>
            </a:r>
            <a:r>
              <a:rPr lang="pt-BR" dirty="0" smtClean="0"/>
              <a:t>=4, Validação: “UA01-10”).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7572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Incluído no grupo de totais o valor do ICMS desonerado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7443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Bom,</a:t>
            </a:r>
            <a:r>
              <a:rPr lang="pt-BR" baseline="0" dirty="0" smtClean="0"/>
              <a:t> agora vamos ver um pouco dessas modificações na prática, vou realizar algumas emissões de </a:t>
            </a:r>
            <a:r>
              <a:rPr lang="pt-BR" baseline="0" dirty="0" err="1" smtClean="0"/>
              <a:t>Nfe</a:t>
            </a:r>
            <a:r>
              <a:rPr lang="pt-BR" baseline="0" dirty="0" smtClean="0"/>
              <a:t> na versão 3.1 utilizando nossas soluções para </a:t>
            </a:r>
            <a:r>
              <a:rPr lang="pt-BR" baseline="0" dirty="0" err="1" smtClean="0"/>
              <a:t>Nfe</a:t>
            </a:r>
            <a:r>
              <a:rPr lang="pt-BR" baseline="0" dirty="0" smtClean="0"/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2643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71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projeto da Nota Fiscal eletrônica (NF-e) foi muito bem planejado com uma estratégia da implementação gradual permitindo a adequação por parte do contribuintes ao projeto que é complexo e tem reflexos importantes sobre a gestão de produtos e os processos das empresas.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dividir a implantação da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Nfe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3 grandes ondas, 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primeira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adesão à versão 1.0 da NF-e onde apenas algumas empresas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estavam obrigadas, logo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depois a massificação e a qualificação, exigindo mais informações pelos contribuintes, fazendo com que eles melhorassem seus processos, na versão 2.0. E, agora, estamos prestes a entrar na terceira grande onda, que é a que vai propiciar ganhos de desempenho para os emitentes e para o Fisco, além de integrar ainda mais todos os entes que estão relacionados à vida útil da NF-e.</a:t>
            </a:r>
          </a:p>
          <a:p>
            <a:endParaRPr lang="pt-B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139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Desde</a:t>
            </a:r>
            <a:r>
              <a:rPr lang="pt-BR" baseline="0" dirty="0" smtClean="0"/>
              <a:t> 2007 até os dias de hoje o projeto da </a:t>
            </a:r>
            <a:r>
              <a:rPr lang="pt-BR" baseline="0" dirty="0" err="1" smtClean="0"/>
              <a:t>Nfe</a:t>
            </a:r>
            <a:r>
              <a:rPr lang="pt-BR" baseline="0" dirty="0" smtClean="0"/>
              <a:t> foi alterado 59 vezes por meio de notas técnicas, ou seja, uma média de 7,4 alterações por ano e em média uma a cada dois meses.</a:t>
            </a:r>
          </a:p>
          <a:p>
            <a:endParaRPr lang="pt-BR" baseline="0" dirty="0" smtClean="0"/>
          </a:p>
          <a:p>
            <a:r>
              <a:rPr lang="pt-BR" baseline="0" dirty="0" smtClean="0"/>
              <a:t>É comum ouvirmos no dia a dia empresários se queixando sobre o tempo gasto com essas atualizações, que por isso não consegue entregar algo novo ao seu cliente, enfim, as atualizações são frequentes e não vão parar por ai, alguns especialistas da área afirmaram que deadline da </a:t>
            </a:r>
            <a:r>
              <a:rPr lang="pt-BR" baseline="0" dirty="0" err="1" smtClean="0"/>
              <a:t>Nfe</a:t>
            </a:r>
            <a:r>
              <a:rPr lang="pt-BR" baseline="0" dirty="0" smtClean="0"/>
              <a:t> seria o ano de 2011, que a partir daí não haveria mais mudanças, mas não foi o que ocorreu, as alterações de 2011 pra cá já ultrapassam 20, a tendência de mudanças e alta, sendo assim, pra quem hoje gasta muito tempo com essas atualizações e querem mudar esse cenário, é bom pensar em outras alternativas.</a:t>
            </a: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453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Aqui podemos</a:t>
            </a:r>
            <a:r>
              <a:rPr lang="pt-BR" baseline="0" dirty="0" smtClean="0"/>
              <a:t> entender um pouco mais sobre o motivo dessas atualizações constantes, o projeto </a:t>
            </a:r>
            <a:r>
              <a:rPr lang="pt-BR" baseline="0" dirty="0" err="1" smtClean="0"/>
              <a:t>Nfe</a:t>
            </a:r>
            <a:r>
              <a:rPr lang="pt-BR" baseline="0" dirty="0" smtClean="0"/>
              <a:t> foi um dos primeiros a compor o </a:t>
            </a:r>
            <a:r>
              <a:rPr lang="pt-BR" baseline="0" dirty="0" err="1" smtClean="0"/>
              <a:t>sped</a:t>
            </a:r>
            <a:r>
              <a:rPr lang="pt-BR" baseline="0" dirty="0" smtClean="0"/>
              <a:t> (sistema publico de gestão) e como o grande objetivo do fisco é fechar o cerco contra a sonegação, existem uma grande integração entre os projetos, por esse motivo algumas tecnologias são compartilhadas entre eles, o que faz então necessário mudar, como por exemplo o EPEC que foi desenvolvido para o </a:t>
            </a:r>
            <a:r>
              <a:rPr lang="pt-BR" baseline="0" dirty="0" err="1" smtClean="0"/>
              <a:t>Cte</a:t>
            </a:r>
            <a:r>
              <a:rPr lang="pt-BR" baseline="0" dirty="0" smtClean="0"/>
              <a:t> e hoje é utilizado tanto na </a:t>
            </a:r>
            <a:r>
              <a:rPr lang="pt-BR" baseline="0" dirty="0" err="1" smtClean="0"/>
              <a:t>Nfe</a:t>
            </a:r>
            <a:r>
              <a:rPr lang="pt-BR" baseline="0" dirty="0" smtClean="0"/>
              <a:t> como na </a:t>
            </a:r>
            <a:r>
              <a:rPr lang="pt-BR" baseline="0" dirty="0" err="1" smtClean="0"/>
              <a:t>NFCe</a:t>
            </a:r>
            <a:r>
              <a:rPr lang="pt-BR" baseline="0" dirty="0" smtClean="0"/>
              <a:t> futuramente, o envio síncrono e lote compactado que nasceram na </a:t>
            </a:r>
            <a:r>
              <a:rPr lang="pt-BR" baseline="0" dirty="0" err="1" smtClean="0"/>
              <a:t>nfce</a:t>
            </a:r>
            <a:r>
              <a:rPr lang="pt-BR" baseline="0" dirty="0" smtClean="0"/>
              <a:t> e agora fazem parte da versão 3.1 da </a:t>
            </a:r>
            <a:r>
              <a:rPr lang="pt-BR" baseline="0" dirty="0" err="1" smtClean="0"/>
              <a:t>nfe</a:t>
            </a:r>
            <a:r>
              <a:rPr lang="pt-BR" baseline="0" dirty="0" smtClean="0"/>
              <a:t>, cogitasse também que futuramente o </a:t>
            </a:r>
            <a:r>
              <a:rPr lang="pt-BR" baseline="0" dirty="0" err="1" smtClean="0"/>
              <a:t>qrcode</a:t>
            </a:r>
            <a:r>
              <a:rPr lang="pt-BR" baseline="0" dirty="0" smtClean="0"/>
              <a:t> da </a:t>
            </a:r>
            <a:r>
              <a:rPr lang="pt-BR" baseline="0" dirty="0" err="1" smtClean="0"/>
              <a:t>NFCe</a:t>
            </a:r>
            <a:r>
              <a:rPr lang="pt-BR" baseline="0" dirty="0" smtClean="0"/>
              <a:t>, possa substituir o atual código de barras da </a:t>
            </a:r>
            <a:r>
              <a:rPr lang="pt-BR" baseline="0" dirty="0" err="1" smtClean="0"/>
              <a:t>Nfe</a:t>
            </a:r>
            <a:r>
              <a:rPr lang="pt-BR" baseline="0" dirty="0" smtClean="0"/>
              <a:t>, dada a possibilidade de uma maior segurança nas informações no que diz respeito a integridade e autoria, visto que essa tecnologia suporta informações adicionais.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Mas</a:t>
            </a:r>
            <a:r>
              <a:rPr lang="pt-BR" baseline="0" dirty="0" smtClean="0"/>
              <a:t> esse não é o único motivo que e</a:t>
            </a:r>
            <a:r>
              <a:rPr lang="pt-BR" dirty="0" smtClean="0"/>
              <a:t>ssas</a:t>
            </a:r>
            <a:r>
              <a:rPr lang="pt-BR" baseline="0" dirty="0" smtClean="0"/>
              <a:t> mudanças ocorram, a constante evolução tecnológica também contribui neste sentido, com a chegada de novas tecnologias, assim como acredito que o </a:t>
            </a:r>
            <a:r>
              <a:rPr lang="pt-BR" baseline="0" dirty="0" err="1" smtClean="0"/>
              <a:t>ERPs</a:t>
            </a:r>
            <a:r>
              <a:rPr lang="pt-BR" baseline="0" dirty="0" smtClean="0"/>
              <a:t> e sistemas dos senhores também mudam para se adaptar a essas novas tecnologias, com a </a:t>
            </a:r>
            <a:r>
              <a:rPr lang="pt-BR" baseline="0" dirty="0" err="1" smtClean="0"/>
              <a:t>Sefaz</a:t>
            </a:r>
            <a:r>
              <a:rPr lang="pt-BR" baseline="0" dirty="0" smtClean="0"/>
              <a:t> não é diferente, é preciso se atualizar para atender esse cenário. 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9180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pt-B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versão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3.10 da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uma compatibilização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leiautes das versões 2.0 da NF-e e 3.0 da NFC-e, minimizando assim o impacto para quem apenas emite NF-e, além de reduzir os custos de implementação para quem emitirá ambos os modelos de documentos.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terceira geração da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traz a possibilidade de autorização de forma síncrona e/ou compactada, o que reduzirá o tempo total de processamento e o consumo de banda da internet.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Outra modificação de peso se dará na autorização de download do arquivo XML. O contribuinte poderá informar vários usuários (CPF ou CNPJ) que terão acesso à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NF-e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pelos vários meios disponibilizados pela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Sefaz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trazendo mais segurança neste sentido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Além de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algumas revisões de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processos, com por exemplo emissão de NF-e de devolução, no caso dos contribuintes que devolvem, em uma mesma NF-e, itens recebidos em mais de um documento de origem,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isso vai mudar, veremos mais detalhes adiante.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Facilitação  do comercio entre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empresas, famoso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(B2B), implicando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uma gestão de estoque mais apurada. Essas implementações vão fazer com que as empresas tenham uma alteração para gerir seus estoques, associando produtos aos documentos e fazendo devoluções e retornos de forma mais rigorosa. Essa já é uma preparação do contribuinte para o Projeto Brasil ID, que vai permitir maior rastreabilidade dos produtos.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fim,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recentemente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foi introduzida a validação do NCM, o grande o objetivo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essas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regras de validação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ajudar o contribuinte a não errar ou errar menos. Pois a responsabilidade é do emitente providenciar um documento fiscal idôneo e não da secretaria da fazenda, do órgão autorizador, cabe validar esse documento e a aceitação não implica que ele está correto. 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 resumo, a nova geração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Nfe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deverá agregar maior qualidade às informações prestadas, aumentando a segurança fiscal da organização, além de causar diversas melhorias de desempenho nesses procedimentos. Por outro lado, para as administrações tributárias, um maior poder de fiscalização, que proporcionará a diminuição da sonegação e um provável aumento na arrecadação.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965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baseline="0" dirty="0" smtClean="0"/>
              <a:t>Envio Síncrono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Além de contar com o processo de autorização Assíncrono, como é a NF-e atualmente, será implementado também o modelo de autorização Síncrono, com adiantamos anteriormente, ou seja, sem a necessidade de geração do recibo de lote para posterior consulta do resultado do processamento.</a:t>
            </a:r>
          </a:p>
          <a:p>
            <a:pPr marL="171450" indent="-171450">
              <a:buFontTx/>
              <a:buChar char="-"/>
            </a:pPr>
            <a:endParaRPr lang="pt-BR" baseline="0" dirty="0" smtClean="0"/>
          </a:p>
          <a:p>
            <a:pPr marL="171450" indent="-171450">
              <a:buFontTx/>
              <a:buChar char="-"/>
            </a:pPr>
            <a:r>
              <a:rPr lang="pt-BR" baseline="0" dirty="0" smtClean="0"/>
              <a:t>Para clientes que utilizam o nosso componente, temos um método na interface pública para poder utilizar essa operação. Quanto aos clientes que utilizam o Manager </a:t>
            </a:r>
            <a:r>
              <a:rPr lang="pt-BR" baseline="0" dirty="0" err="1" smtClean="0"/>
              <a:t>eDoc</a:t>
            </a:r>
            <a:r>
              <a:rPr lang="pt-BR" baseline="0" dirty="0" smtClean="0"/>
              <a:t>, basta configurar para utilizar esse recurso, não tendo impacto na interface de comunicação já existente.</a:t>
            </a:r>
          </a:p>
          <a:p>
            <a:pPr marL="171450" indent="-171450">
              <a:buFontTx/>
              <a:buNone/>
            </a:pPr>
            <a:endParaRPr lang="pt-BR" baseline="0" dirty="0" smtClean="0"/>
          </a:p>
          <a:p>
            <a:pPr marL="171450" indent="-171450">
              <a:buFontTx/>
              <a:buChar char="-"/>
            </a:pPr>
            <a:r>
              <a:rPr lang="pt-BR" baseline="0" dirty="0" smtClean="0"/>
              <a:t>Lote Compactado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Os contribuintes poderão reduzir o tamanho do pacote de dados transmitidos a </a:t>
            </a:r>
            <a:r>
              <a:rPr lang="pt-BR" baseline="0" dirty="0" err="1" smtClean="0"/>
              <a:t>Sefaz</a:t>
            </a:r>
            <a:r>
              <a:rPr lang="pt-BR" baseline="0" dirty="0" smtClean="0"/>
              <a:t> através de um sistema de compactação (</a:t>
            </a:r>
            <a:r>
              <a:rPr lang="pt-BR" baseline="0" dirty="0" err="1" smtClean="0"/>
              <a:t>gZip</a:t>
            </a:r>
            <a:r>
              <a:rPr lang="pt-BR" baseline="0" dirty="0" smtClean="0"/>
              <a:t>), com isso o consumo de banda de internet também é reduzido.</a:t>
            </a:r>
          </a:p>
          <a:p>
            <a:pPr marL="171450" indent="-171450">
              <a:buFontTx/>
              <a:buChar char="-"/>
            </a:pPr>
            <a:endParaRPr lang="pt-BR" baseline="0" dirty="0" smtClean="0"/>
          </a:p>
          <a:p>
            <a:pPr marL="171450" indent="-171450">
              <a:buFontTx/>
              <a:buChar char="-"/>
            </a:pPr>
            <a:r>
              <a:rPr lang="pt-BR" baseline="0" dirty="0" smtClean="0"/>
              <a:t>Os clientes que utilizam nosso componente possuem um parâmetro a mais no método de envio para informar se desejam compactar a mensagem ou não. Já os usuários do Manager </a:t>
            </a:r>
            <a:r>
              <a:rPr lang="pt-BR" baseline="0" dirty="0" err="1" smtClean="0"/>
              <a:t>eDoc</a:t>
            </a:r>
            <a:r>
              <a:rPr lang="pt-BR" baseline="0" dirty="0" smtClean="0"/>
              <a:t> realizarão essa comunicação com uma simples configuração no produto, não afetando a interface.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2649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Como</a:t>
            </a:r>
            <a:r>
              <a:rPr lang="pt-BR" baseline="0" dirty="0" smtClean="0"/>
              <a:t> toda alteração de leiaute, e</a:t>
            </a:r>
            <a:r>
              <a:rPr lang="pt-BR" dirty="0" smtClean="0"/>
              <a:t>ste é o ponto onde houve o maior número de alterações e algumas impactando diretamente a emissão da  NF-e. </a:t>
            </a:r>
          </a:p>
          <a:p>
            <a:endParaRPr lang="pt-BR" dirty="0" smtClean="0"/>
          </a:p>
          <a:p>
            <a:r>
              <a:rPr lang="pt-BR" dirty="0" smtClean="0"/>
              <a:t>Vamos destacar</a:t>
            </a:r>
            <a:r>
              <a:rPr lang="pt-BR" baseline="0" dirty="0" smtClean="0"/>
              <a:t> alguns grupos que foram incluídos e outros que sofreram alterações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950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Para facilitar</a:t>
            </a:r>
            <a:r>
              <a:rPr lang="pt-BR" baseline="0" dirty="0" smtClean="0"/>
              <a:t> a dimensão do impacto, criamos aqui uma escala que aparecerá no topo dos slides.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09385-128C-4B0F-AA43-23953E4514AE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6767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2/6/2015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37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7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7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867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2/6/2015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67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2/6/2015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551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2/6/2015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54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26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509A250-FF31-4206-8172-F9D3106AACB1}" type="datetimeFigureOut">
              <a:rPr lang="en-US" smtClean="0"/>
              <a:pPr/>
              <a:t>2/6/2015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354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2/6/2015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4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2/6/2015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06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ecnospeed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672" y="299830"/>
            <a:ext cx="196215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5472" y="0"/>
            <a:ext cx="13545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5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Escala de impacto ERP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4357839"/>
              </p:ext>
            </p:extLst>
          </p:nvPr>
        </p:nvGraphicFramePr>
        <p:xfrm>
          <a:off x="2961622" y="2473790"/>
          <a:ext cx="5823790" cy="2223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3790"/>
              </a:tblGrid>
              <a:tr h="74123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/>
                        <a:t>Baixa</a:t>
                      </a:r>
                      <a:r>
                        <a:rPr lang="pt-BR" sz="2000" b="1" baseline="0" dirty="0" smtClean="0"/>
                        <a:t> – Não afeta a emissão da </a:t>
                      </a:r>
                      <a:r>
                        <a:rPr lang="pt-BR" sz="2000" b="1" baseline="0" dirty="0" err="1" smtClean="0"/>
                        <a:t>Nfe</a:t>
                      </a:r>
                      <a:endParaRPr lang="pt-BR" sz="2000" b="1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74123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/>
                        <a:t>Média</a:t>
                      </a:r>
                      <a:r>
                        <a:rPr lang="pt-BR" sz="2000" b="1" baseline="0" dirty="0" smtClean="0"/>
                        <a:t> – Afeta a emissão da </a:t>
                      </a:r>
                      <a:r>
                        <a:rPr lang="pt-BR" sz="2000" b="1" baseline="0" dirty="0" err="1" smtClean="0"/>
                        <a:t>NFe</a:t>
                      </a:r>
                      <a:r>
                        <a:rPr lang="pt-BR" sz="2000" b="1" baseline="0" dirty="0" smtClean="0"/>
                        <a:t> em situações específicas </a:t>
                      </a:r>
                      <a:endParaRPr lang="pt-BR" sz="20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741238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/>
                        <a:t>Alta – Afeta a emissão</a:t>
                      </a:r>
                      <a:r>
                        <a:rPr lang="pt-BR" sz="2000" b="1" baseline="0" dirty="0" smtClean="0"/>
                        <a:t> da </a:t>
                      </a:r>
                      <a:r>
                        <a:rPr lang="pt-BR" sz="2000" b="1" baseline="0" dirty="0" err="1" smtClean="0"/>
                        <a:t>NFe</a:t>
                      </a:r>
                      <a:r>
                        <a:rPr lang="pt-BR" sz="2000" b="1" baseline="0" dirty="0" smtClean="0"/>
                        <a:t> independente da situação</a:t>
                      </a:r>
                      <a:endParaRPr lang="pt-BR" sz="2000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2241176" y="2519083"/>
            <a:ext cx="555812" cy="55581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2223247" y="3272118"/>
            <a:ext cx="555812" cy="55581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2241176" y="4025153"/>
            <a:ext cx="555812" cy="5558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10599868" y="1011981"/>
            <a:ext cx="555812" cy="55581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listrada 8"/>
          <p:cNvSpPr/>
          <p:nvPr/>
        </p:nvSpPr>
        <p:spPr>
          <a:xfrm rot="20022555">
            <a:off x="8962834" y="1670840"/>
            <a:ext cx="1604954" cy="51968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68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dos grupos </a:t>
            </a:r>
            <a:r>
              <a:rPr lang="pt-BR" dirty="0" err="1" smtClean="0"/>
              <a:t>NFe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891" y="1895565"/>
            <a:ext cx="6128287" cy="417434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685459" y="3495675"/>
            <a:ext cx="2515566" cy="1571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696075" y="3200400"/>
            <a:ext cx="609600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4667250" y="1952625"/>
            <a:ext cx="619125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676775" y="2457450"/>
            <a:ext cx="619125" cy="200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4667249" y="4638675"/>
            <a:ext cx="619125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4667250" y="5354290"/>
            <a:ext cx="619125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685459" y="3028950"/>
            <a:ext cx="619125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para a direita 15"/>
          <p:cNvSpPr/>
          <p:nvPr/>
        </p:nvSpPr>
        <p:spPr>
          <a:xfrm>
            <a:off x="4105275" y="3105150"/>
            <a:ext cx="447675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368436" y="3061900"/>
            <a:ext cx="2736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Inclusão de grupo (Distribuição do XML)</a:t>
            </a:r>
            <a:endParaRPr lang="pt-BR" sz="12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5330212" y="2161066"/>
            <a:ext cx="4175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Inclusão de grupos (Papel Imune, Controle de exportação)</a:t>
            </a:r>
            <a:endParaRPr lang="pt-BR" sz="1200" dirty="0"/>
          </a:p>
        </p:txBody>
      </p:sp>
      <p:sp>
        <p:nvSpPr>
          <p:cNvPr id="20" name="Seta para baixo 19"/>
          <p:cNvSpPr/>
          <p:nvPr/>
        </p:nvSpPr>
        <p:spPr>
          <a:xfrm>
            <a:off x="5883547" y="2490453"/>
            <a:ext cx="222947" cy="4372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990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Data e Hora de Emissão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846" y="2652155"/>
            <a:ext cx="10209268" cy="1559198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021846" y="3628571"/>
            <a:ext cx="10133834" cy="246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0675302" y="1071662"/>
            <a:ext cx="555812" cy="5558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30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 smtClean="0"/>
              <a:t>Op. Interna, interestadual ou com exterior</a:t>
            </a:r>
            <a:endParaRPr lang="pt-BR" sz="4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04" y="2965268"/>
            <a:ext cx="10795152" cy="85692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7662672" y="2965268"/>
            <a:ext cx="1883664" cy="856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10599868" y="1011981"/>
            <a:ext cx="555812" cy="5558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5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Alteração de valores de campos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56529"/>
            <a:ext cx="9774014" cy="4115374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0599868" y="1013227"/>
            <a:ext cx="555812" cy="55581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0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Finalidade de Emissão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05885"/>
            <a:ext cx="10032100" cy="86721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7581900" y="2798018"/>
            <a:ext cx="1828800" cy="256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10599868" y="1011981"/>
            <a:ext cx="555812" cy="5558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740468"/>
            <a:ext cx="10032100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2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Identificação do destinatário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157" y="2035994"/>
            <a:ext cx="9640645" cy="163852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157" y="4385102"/>
            <a:ext cx="9640645" cy="562053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0668896" y="1052959"/>
            <a:ext cx="555812" cy="55581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10044056" y="1047509"/>
            <a:ext cx="555812" cy="5558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Autorização de acesso ao XML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32" y="2928867"/>
            <a:ext cx="10089348" cy="1039629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0599868" y="1011981"/>
            <a:ext cx="555812" cy="55581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196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Controle de importação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914" y="2457314"/>
            <a:ext cx="9650172" cy="194337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7571232" y="4023360"/>
            <a:ext cx="2432304" cy="377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183" y="4663375"/>
            <a:ext cx="9802593" cy="457264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0599868" y="966172"/>
            <a:ext cx="555812" cy="55581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636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Controle de exportação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388" y="2652604"/>
            <a:ext cx="9669224" cy="1552792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0599868" y="1065956"/>
            <a:ext cx="555812" cy="55581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92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Tudo o que você precisa saber sobre a NF-e 3.10</a:t>
            </a:r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pt-BR" b="1" dirty="0" smtClean="0"/>
              <a:t>AS MUDANÇAS CONTINUAM...</a:t>
            </a:r>
            <a:endParaRPr lang="pt-BR" b="1" dirty="0"/>
          </a:p>
        </p:txBody>
      </p:sp>
      <p:pic>
        <p:nvPicPr>
          <p:cNvPr id="5124" name="Picture 4" descr="Tecnospeed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672" y="299830"/>
            <a:ext cx="196215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14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Grupo de Combustível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11" y="3162262"/>
            <a:ext cx="9972401" cy="550201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0599868" y="1011981"/>
            <a:ext cx="555812" cy="55581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85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dirty="0" smtClean="0"/>
              <a:t>Grupo tributação (Ampliação Casa Decimais)</a:t>
            </a:r>
            <a:endParaRPr lang="pt-BR" sz="4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400" dirty="0"/>
              <a:t>Alíquota do ICMS (</a:t>
            </a:r>
            <a:r>
              <a:rPr lang="pt-BR" sz="1400" dirty="0" err="1"/>
              <a:t>tag:pICMS</a:t>
            </a:r>
            <a:r>
              <a:rPr lang="pt-BR" sz="1400" dirty="0"/>
              <a:t>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400" dirty="0"/>
              <a:t>Percentual da redução da Base de Cálculo do ICMS (</a:t>
            </a:r>
            <a:r>
              <a:rPr lang="pt-BR" sz="1400" dirty="0" err="1"/>
              <a:t>tag:pRedBC</a:t>
            </a:r>
            <a:r>
              <a:rPr lang="pt-BR" sz="1400" dirty="0"/>
              <a:t>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400" dirty="0"/>
              <a:t>Alíquota do ICMS ST (</a:t>
            </a:r>
            <a:r>
              <a:rPr lang="pt-BR" sz="1400" dirty="0" err="1"/>
              <a:t>tag:pICMSST</a:t>
            </a:r>
            <a:r>
              <a:rPr lang="pt-BR" sz="1400" dirty="0"/>
              <a:t>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400" dirty="0"/>
              <a:t>Percentual da margem de valor adicionado do ICMS-ST (</a:t>
            </a:r>
            <a:r>
              <a:rPr lang="pt-BR" sz="1400" dirty="0" err="1"/>
              <a:t>tag:pMVAST</a:t>
            </a:r>
            <a:r>
              <a:rPr lang="pt-BR" sz="1400" dirty="0"/>
              <a:t>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400" dirty="0"/>
              <a:t>Percentual da redução da Base de Cálculo do ICMS-ST (</a:t>
            </a:r>
            <a:r>
              <a:rPr lang="pt-BR" sz="1400" dirty="0" err="1"/>
              <a:t>tag:pRedBCST</a:t>
            </a:r>
            <a:r>
              <a:rPr lang="pt-BR" sz="1400" dirty="0"/>
              <a:t>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400" dirty="0"/>
              <a:t>Percentual da Base de Cálculo operação própria da UF para qual é devido o ICMS-ST (</a:t>
            </a:r>
            <a:r>
              <a:rPr lang="pt-BR" sz="1400" dirty="0" err="1"/>
              <a:t>tag:pBCOp</a:t>
            </a:r>
            <a:r>
              <a:rPr lang="pt-BR" sz="1400" dirty="0"/>
              <a:t>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400" dirty="0"/>
              <a:t>Alíquota aplicável de cálculo do crédito, Simples Nacional (</a:t>
            </a:r>
            <a:r>
              <a:rPr lang="pt-BR" sz="1400" dirty="0" err="1"/>
              <a:t>tag:pCredSN</a:t>
            </a:r>
            <a:r>
              <a:rPr lang="pt-BR" sz="1400" dirty="0"/>
              <a:t>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400" dirty="0"/>
              <a:t>Alíquota de retenção do ICMS de transporte (</a:t>
            </a:r>
            <a:r>
              <a:rPr lang="pt-BR" sz="1400" dirty="0" err="1"/>
              <a:t>tag:pICMSRet</a:t>
            </a:r>
            <a:r>
              <a:rPr lang="pt-BR" sz="1400" dirty="0"/>
              <a:t>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400" dirty="0"/>
              <a:t>Alíquota do IPI (</a:t>
            </a:r>
            <a:r>
              <a:rPr lang="pt-BR" sz="1400" dirty="0" err="1"/>
              <a:t>tag:pIPI</a:t>
            </a:r>
            <a:r>
              <a:rPr lang="pt-BR" sz="1400" dirty="0"/>
              <a:t>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400" dirty="0"/>
              <a:t>Alíquota do PIS (</a:t>
            </a:r>
            <a:r>
              <a:rPr lang="pt-BR" sz="1400" dirty="0" err="1"/>
              <a:t>tag:pPIS</a:t>
            </a:r>
            <a:r>
              <a:rPr lang="pt-BR" sz="1400" dirty="0"/>
              <a:t>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400" dirty="0"/>
              <a:t>Alíquota da COFINS (</a:t>
            </a:r>
            <a:r>
              <a:rPr lang="pt-BR" sz="1400" dirty="0" err="1"/>
              <a:t>tag:pCOFINS</a:t>
            </a:r>
            <a:r>
              <a:rPr lang="pt-BR" sz="1400" dirty="0"/>
              <a:t>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400" dirty="0"/>
              <a:t>Alíquota do ISSQN (</a:t>
            </a:r>
            <a:r>
              <a:rPr lang="pt-BR" sz="1400" dirty="0" err="1"/>
              <a:t>tag:ISSQN</a:t>
            </a:r>
            <a:r>
              <a:rPr lang="pt-BR" sz="1400" dirty="0"/>
              <a:t>/</a:t>
            </a:r>
            <a:r>
              <a:rPr lang="pt-BR" sz="1400" dirty="0" err="1"/>
              <a:t>vAliq</a:t>
            </a:r>
            <a:r>
              <a:rPr lang="pt-BR" sz="1400" dirty="0"/>
              <a:t>);</a:t>
            </a:r>
          </a:p>
        </p:txBody>
      </p:sp>
      <p:sp>
        <p:nvSpPr>
          <p:cNvPr id="4" name="Elipse 3"/>
          <p:cNvSpPr/>
          <p:nvPr/>
        </p:nvSpPr>
        <p:spPr>
          <a:xfrm>
            <a:off x="11155680" y="1011981"/>
            <a:ext cx="555812" cy="55581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309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Grupo Tributação (ICMS)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sz="2900" dirty="0" smtClean="0"/>
              <a:t>Grupos afetados: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 smtClean="0"/>
              <a:t>ICMS20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2200" dirty="0" smtClean="0"/>
              <a:t>Inclusão novos campos opcional</a:t>
            </a:r>
            <a:r>
              <a:rPr lang="pt-BR" sz="2200" dirty="0"/>
              <a:t> </a:t>
            </a:r>
            <a:r>
              <a:rPr lang="pt-BR" sz="2200" dirty="0" smtClean="0"/>
              <a:t>(ICMS desonerado e Motivo desoneração)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 smtClean="0"/>
              <a:t>ICMS30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2200" dirty="0"/>
              <a:t>Inclusão novos campos opcional (ICMS desonerado e Motivo desoneração)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 smtClean="0"/>
              <a:t>ICMS40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2200" dirty="0" smtClean="0"/>
              <a:t>Alterado nome do campo (</a:t>
            </a:r>
            <a:r>
              <a:rPr lang="pt-BR" sz="2200" dirty="0" err="1" smtClean="0"/>
              <a:t>vICMS</a:t>
            </a:r>
            <a:r>
              <a:rPr lang="pt-BR" sz="2200" dirty="0" smtClean="0"/>
              <a:t> -&gt; </a:t>
            </a:r>
            <a:r>
              <a:rPr lang="pt-BR" sz="2200" dirty="0" err="1" smtClean="0"/>
              <a:t>vICMSDeson</a:t>
            </a:r>
            <a:r>
              <a:rPr lang="pt-BR" sz="2200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 smtClean="0"/>
              <a:t>ICMS51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2200" dirty="0" smtClean="0"/>
              <a:t>Inclusão novos campos (Valor diferido e Valor devido)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 smtClean="0"/>
              <a:t>ICMS70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2200" dirty="0"/>
              <a:t>Inclusão novos campos opcional (ICMS desonerado e Motivo desoneração)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 smtClean="0"/>
              <a:t>ICMS90</a:t>
            </a:r>
          </a:p>
          <a:p>
            <a:pPr marL="27432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pt-BR" sz="2300" dirty="0"/>
              <a:t>Inclusão novos campos opcional (ICMS desonerado e Motivo desoneração)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10599868" y="1011981"/>
            <a:ext cx="555812" cy="55581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017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Grupo Tributação (IPI)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914" y="2733578"/>
            <a:ext cx="9650172" cy="1390844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0643180" y="1011981"/>
            <a:ext cx="555812" cy="55581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14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Grupo totalizadores 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069666"/>
            <a:ext cx="9831172" cy="41051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387152" y="3069666"/>
            <a:ext cx="600502" cy="410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10599868" y="1011981"/>
            <a:ext cx="555812" cy="5558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47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Regras de validação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800" dirty="0" smtClean="0"/>
              <a:t>Incluídas validações para alguns dos novos campos do leiaute;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800" dirty="0" smtClean="0"/>
              <a:t>Alterada validações dos campos já existentes;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2800" dirty="0" smtClean="0"/>
              <a:t>Arredondamento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2600" dirty="0" smtClean="0"/>
              <a:t>Critério: até R$ 0,01 para mais ou para menos.</a:t>
            </a:r>
            <a:endParaRPr lang="pt-BR" sz="2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1" y="3320189"/>
            <a:ext cx="2373630" cy="206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7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483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Quando?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Ambiente de homologação: 03/02/2014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Ambiente de produção: 10/03/2014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Desativação da versão 2.00 da </a:t>
            </a:r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NFe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pt-B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31/03/2015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(NT 2013/005 v1.10</a:t>
            </a:r>
            <a:r>
              <a:rPr lang="pt-BR" sz="2400" dirty="0" smtClean="0">
                <a:solidFill>
                  <a:schemeClr val="bg1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/>
          </a:p>
          <a:p>
            <a:pPr marL="0" indent="0" algn="ctr">
              <a:buNone/>
            </a:pPr>
            <a:r>
              <a:rPr lang="pt-BR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Restam 53 dias! </a:t>
            </a:r>
            <a:endParaRPr lang="pt-BR" sz="6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utoShape 2" descr="data:image/jpeg;base64,/9j/4AAQSkZJRgABAQAAAQABAAD/2wCEAAkGBxQQEBQUEhQWFRUUFBYVFRgWFBMbGBUWFRUXFxcUFxoYHCggGRolHBUUITEhJSkrLi4uFx8zODMsNygtLisBCgoKDg0OGhAQGiwmICQ3MSwsLCwsNDI0MCwsLC0sLCwsLCwsLCwsLCwsLCwsLCwsLCwsLCwsLCwsLCwsLCwsLP/AABEIAMwAzAMBEQACEQEDEQH/xAAcAAABBQEBAQAAAAAAAAAAAAAAAwQFBgcCAQj/xABLEAABAwICBAgKBwYGAAcAAAABAAIDBBEFBhIhMUEHMjRRYXFzshMzNXKBkaGxs8EUIkJSgqLRI0NEYoPCFRY2dMPwJFNjkpPS4f/EABoBAQACAwEAAAAAAAAAAAAAAAAEBQECAwb/xAA6EQACAQICBggFAgYDAQEAAAAAAQIDBAURITEyM0FxEhMUUYGRscFCYaHR8BU0IjVSYnLhI4LxQyT/2gAMAwEAAhEDEQA/ANxQAgBACAEAIAQAgBACAEAIAQAgBACAEAIDxzgNpsgEH1sY2yMHW9v6rHSXebdCXcJtxWAmwmiJ5hIy/vWOnHvM9XPufkO2uBFxrC2ND1ACAEAIAQAgGGK4zBSgGeVkd9mk7WeobStZTjHWzpClOpsrMh38IGHj+IaeoO/Rc+vp952VlX/pG8nCVh4/euPVG8/Ja9pp95srCu+H1GknCrQjZ4V3VHb3lYd1TN1h1b5eY3k4XKQbIpz6Ix73rXtkO5mywyr3r88BrJwww/ZppT1vYPddYd5HuN1hcuMkIP4YR9mjJ657e6MrXtvy+pssL/v+n+xtJwvzHi0jB1yvP9gWHe/I3WFR/qfl/sbv4Wqs7IIR1+EP9wWvbX3I2WFw72Iv4Va07I4R+F3zcte2yN1hdP5jeThNxA7DEOqMfMrHbJmywyl3PzGsnCFiJ/fAdTGfotXdz7zdYdS/p+og7O+In+JcOoM/+q17VU7zdYfS/pEHZmr3bamY9TiPcFq7qXebqypL4UJuxSudtnqT1STfIrm7r+76mytaa+FeQi6OqftdO6/O6U+8rR3ceMvqbqhFcF5CZwOZ22Nx6wPmVz7ZTXxG6ilxOm5cl/8AL7q1d9T/AKhku8VGWZT9kDrcFp2+muJjKPeSGG4bW02uCYx9DZCAfRsPpW0cUjHU2calGnU2lmaNwbZvfWMkjqLeFhIu61tNpuLkfeBaQfQr+2rdZHSUd9bKjJOOpl6BUkgnqAEAIAQGCRMGI19TLUEnRcQG3OwOLWtvzAD2rzeIXM4PNcT1FCmoU1FCtfR0kDtHwOkbX2nUD1lQadWvNZ9Il06LmsxqZKfdTt9JW/8Ay8ZnXs3zOfCx7oGD/vUn8fGTM9nXeHhRuYwegJp72OoiBdfcPUsZmeqieaAKdJjq0H0Zp3e0p1kh0UdCjZ933rXrZ95jJCjaOP7g9S1dWfeYyHlBhRmdoxRNNuMSAGt6zz9CnWtjWrrpOWSK+6xCnQfRWl933JY5VmaLjwJPMLj2kKdLB4taJsr1jE89MF5kbIPBuLXt0HN2h1h1Ec46Qqi4sK1KajlnnqyLKje0qsHLPLLXmdh5tfRfbn8G+1ue9tifpdzln0fqjT9Qt88ukKRyXFwbhQKlOUJdGSyZJjKM1nF5oUC5mTsLBg6CwYPVgwet2owQvB7OWVk1t5PseV7TD9nwRU4pqh4+xuFM67QrEpxVACAEAIDAsqO/8RVed/e5eVxNaVzZ6ulsrkj3MB/b/hb81wobBY0Ngjwup2OgsGDsLBg7atWYOwsGDsLU1FGrUwKwxl7msbxnuDR1k7fRtUmzoddWUXq1vkQ72v1NFyWvUuZo9DRNgiDGizWjbznaXHpO1esSy0I8g3npY1bXySDShh02a7Pe8MDgN7dRJHSgEcLgNSRUytG8Qs2hjfvX3ucdd+ayAmDdAVvMuGBoM8YsR4wDY5uwut94beq6g39pG4ptfEtT9iXZ3Loz+T1/chgvGNZHpjsLUwdBYMHSwYPW7UYK/kXlsvnHvle0w/Z8EVOKaoePsbpR8QKxKcXQAgBACA+fctOtPU+d/e5eXxFaVzZ6ylsLkjrGzeX8I+aj0dksaGwMguh1Oghg7C1MHbVhmDsLUwdtWpgUC1ZqTOUmB1dAD/OfSI3a1b4Ov45cilxndx5+xf8AM9PajlI2WbpeYXtEn5NJXx54Xxx7GUcxZYaML9G26zDayAUwukHgmAbAxoHoAQBWQWQEXVMBY8HYWuB9RQFDpDeNnmj3Lw12kq80u9+p6u3bdGDfcvQcBRjqdBYMHQWAet2rDMFfyLy2Xzj3yvaYfs+CKnFNUPH2N0o+IFYlOLoAQAgBAfPGBOtPUece+5eZv1p8Weso7C5I7xU3k9AUensljQ2BqFudTsLAOgtTU7CwYOwtTB21YZgUC1ZqPMKrPATxS7mPBPmm7XewlT8NrdXWyep6PsVuKUXUoNrWtP3NafUtkjINnNe23Q5rh7iCvSnlisTRyxMdCWumiLS1jmkeEa0i2i8EjStsuNyAlst4npwNDtUjB4ORp2tc3VrHSLH0oB3U1F0BCY9WeBgcftOGgwc7navZrPoWlSapxc5akbQg5yUVrZUIm6IA5gB6l4WrNzm5Pi8z1sIKEVFcBULkZOgsGDoLAOm7VhmCv5F5bL5x75XtMP2fBFTimqHj7G6UfECsSnF0AIAQAgPnPCnWmn8499y83erT4s9ZR2VyQpXOu/0BR4aiyobAiFk6nQWDB0FgwdhamDsLBqdtWrMCgWpg7CxxNWPst5vdA0RygujGwjjN6OkdC9Jb3sWsqmvvPL3FjJNyp+RYpM6UwbcF5PNo/rqUt3FJfEiGreq/hZV583yfSTMwMYCA0tOx4GzT16z07lEliCU8orNEuOHvo5t6SSPCNGBrjbpdqLe667K8g1qfkcexVM+HmRk+Y2TkSSytvr0WtvosHMBz9Kpr+vXuH0Ixyj68y3srSFFdNvOXpyEjj0A+0T1NKrex1nwJ/SQm7M8I2Bx9A+ZWysKr7jXM4/zQ08WJ7vV8lusNm+JhyR63Hp3cSlkdzWbIe61dFhTfH6GrqR715jlkmJP4lDIOuGYd6wXWOELj0vzwObuaS1yXmIZDB+lyaQs6/wBYcztM3HoN1c2Uejmu7IrsUecYPn7G60fECnlQLoAQAgBAfNUM4jnm0ja73D1PK8/cwcpaD1lFroLkhSeqaTfSHrUdQl3E+lUgo6WJ/Smc/vTq5dxu61PvPDXMHP6lnqZGjuIHn+JM6fYs9RI1dxHuO2VzncWNzuoE+4LZWsmc3dRX/o5iZVP4lLMeqKU+5q27FL5nOV7BcV5juLB8RfxaOUedGW98hbxw9vgzk8Qpr4kO4co4q/8AcaPnPhH9xK6LDvl9TlLE6S+L6D2Pg8xN218Tf6n6NXRYau5HF4rT735Dau4Laxo03Tst9oN0zbp3alIjZpLTkRKmIRbzSYxbwfE8aoPoYfmV1Vqji775C7ODyL7U0h6msHvBWyt4mjvpdyJXB+DGnmeBeYtHGJe0ADm1N2rKoRNXe1OGRdKfg1w5g8QXedLKf7rJ2en3GXf1+/6Ifw5IoGbKWI9bdL3rfqYdxzd3WfxMewZfpWG7aeIdUbf0WVCK4GjrVHrkx6ylY3Yxo6mgLbJHPpPvFlkwCAwnKHlGo7WT4z1Et9uRa4ju6f5wRt9HxApZVC6AEAIAQGB5eoI56isErA8CQWvfVpTOBsRs1LlYUadWpNTWZZYlcVaNKk6csv8AxF8wvg2oJG6TmScYi3hn21dRut69nShPJIjUcTuJQzbXkiWg4O8OZ/DA+c+V3ecuat6a4Gzvq7+IfQ5PoWcWlh/+Np9626qHcc3dVnrk/MkIsLgZxYYx1Mb+i26K7jm6knrbHMcLW8VoHUAFnI1bbO1kwCAEAIAQEdVYLDIbltjztNv/AMQCMeXYQdek7rd+lkBKQxNYLNAAG4IDtACAEBw+Zo2uA6yFjNGVFvUhnUY3TR8eohb1ysHzWjq01rkvM7Qta09mDfgx7G8OAINwQCCNhB1ghbp5rNHFpp5MwvKHlGo7WT4z1Ft9uRaYju6f5wRt9HxApZVC6AEAIAQGGZQ5TWdo347ljC97MmYzuKX5wRsWA+K/EVKutsrLfYJFRjuCAEAIDwuA2oBGWsjZxpGN63NHvK1corWzeNOctSfkMZ8y0jONUwj+qwn1ArTr6f8AUvM7xsbmWqnLyYykzxRA2E2kdwayQ36rN1rm7yjqz+h2WF3T1xy5tfc5/wA4xHiQ1L/Np5PmE7VHgn5Gf02otqUV/wBkH+Y53eLoKg+f4Ng/M5FXk9UGY7FSW1Wj4Zv0RH45myrpIxJJRtY0u0RedpNyCdjAeYrlVuatOPSlD6ki2w+3rz6EKub/AMfuOqefE52Me36JG17Q4XEriA4XF9YG9dIuvJZ6EjlKFjTk4vptrRwX3Fjh9eRd9bGwAXOhTt1f+4lZcKvGf0NeutM/4aTfOX2IXE2v+jTyx4jNK6FmlZoY1vRezdmo7CozmpQk4Vc8u4mUej1sISoJKTy05v3FMqYE2spI5p5qhzn6VwJ5A3U4jY0jmW9vSVSClJvzNb26lQrSp04xSX9q7vmTIyVRb4dPz5JXd5xXfstLPPIh/qd1wllySXoivk00kFU2Okij0IHuBAbe41cyrqF1Tr9OMYZZIsGq8KlOUqjebRdcG5ND2UfcCtqWxHkiluN7Lm/UxXKHlGo7WT4z1Ht9uRYYju6f5wRt9HxApZVC6AEAIAQGGZQ5TWdo347ljC97MmYzuKX5wRsWA+K/EVKutsrLfYJFRjsCAEAICjYXgUVbPWOnMjtCpcxoE0rWhui02s1w3kqFTpRqSl0u8u611Ut6dJU8lnHPUu996JuHJlC3+GYfP0n98ldo21KOqJDlid1L434aPQjsangopWsjpYdbQ6+i0WuSLWA6FX3l5C1qRhGCeZJtoVbiDlOpIgcbAGPUtgALQmwGrY9b1P3USbb5/ptTP5+xpqtDzZGZiZK6ncIdLTu22ibG2kL67811FvVVdFqltcPMk2jpqqnU1aSjZ2glZhbBPfT+k3+s4ONtB1tYJVdKFaNqlW2sy7w+dOV43T1dH3RfsC5LB2MfcCuKWwuRRXO+nzfqO549Jrm7NIEesWW0lmmjlGXRaZUsZwNtLh9Xouc4vhsbgfZvst1qshYwtaU+i28y1oXcq91SzWWTHnB35Oh/H33KVZ7mJxxX91Lw9CyKUVxC5go446OpLGNaTC+9gBfUVHqU4Qpy6KSJlrUnOvDpNvSh7g3J4eyj7gXWlsLkcLjey5v1MWyh5RqO1k+M9R7fbkWGI7un+cEbfR8QKWVQugBACAEBhmUOU1naN+O5YwvezJmM7il+cEbDgXivxFSrrbKy32CRUY7AgBZALAK3k/xtf/vHfDYo1DanzLK/2KP+PuyyqSVwhLSRvcHOY1zgLAloJtzLR04t5taTeNScVkm8jPMwf6gpv6X96r6v7uJf2v8ALKnj7GlKzPOggKRwtciZ2ze49QMQ3S5lzgf7h8vdFpwLksHYx9wKZS2FyK2530+b9R8tzgQmdfJ9T2Tlwud1Im4d+6p8xtwd+Tofx99y0s9zE6Yr+6l4ehZFKK4h801DBR1ALm64n/aH3SuNZrq2S7OEuvho4od4PyeHso+4FvS2FyONxvZc36mLZQ8o1HayfGeo9vtzLDEd3T/OCNvo+IFLKoXQAgBACAwzKHKaztG/HcsYXvZkzGdxS/OCNhwLxX4ipV1tlZb7BIKOdgQAgBAVvJ/ja/8A3jvhsUWhtT5llf7FH/H3ZZlJK4EBmmYnAY/TkkAARXO4cdVlZ/8A6ono7RN4ZNc/YvM+P0sfGqIh1yN/VTnWprXJeZSRtK8tUH5EdNnqhb+/B81kjvc2y5u8or4iTHCruXwebX3Kdn3NlPW07YodMkSB13MsLBrhv17+ZQby6p1IdGJbYZh9a3qudTLVlrHVHwjiOKONlO5xYxrDdw1lrQNVgeZbxv0opKLOdTBXKcpymlm2xQ54rpPFUXrbK75BZ7XWlswNf0u0ht1fT/YwxvEsWlgk8ND4OHRPhPqMH1d/GcXepc6s7qUHmskd7ajh8KkehLOXDS9fgsjjLuE4lNTMME4jh16A07faN+K0nbfaVihSuJU10ZZIzd3FjTqvrIZy46PuyTZkKrf42tPUDIfe4Lt2Kq9qZGeLW8dil6fYjqrJlN4KZzap0r4o3PsALahvOvf0rgqFGXS6M82iRDEq/TinTSTaRpGD8nh7KPuBW9LdrkebuN7Lm/UxfKHlGo7WT4z1Gt9uZY4ju6f5wRt9HxApZVC6AEAIAQGGZQ5TWdo347ljC97MmYzuKX5wRsGB+K/EfkpVztlXb7BIEqOdxvLXxM40jG9b2j5rVzitbOkaVSWqL8iOqM2UTONUxehwJ/Ldc3cUl8SJEcOupaqb8hnJnml1lvhZABclkEtrDpIAWna6eWazfgdlhVxxyXOS+5TqHGq18lQ7D4y6OWcvJMYJBLQLG5sNQGpV8a1aTk6S0NlzUtbWMIRuZZNLLWPRT45NteYx51OzuAlbqN5LW/Q49PCqepZ+b9dB4co4g/x9YG9c0h/QJ2au9uf1H6jZx3dLPwX+yBrstlmIxUskpf4TQu+2sB2lsuT932qPO2yrKEpZ58SdTvVK1lXjHLLPRyLnT8GVM3jPld6Wt9wU5YfTWtsp545XepJCtflGgpIjI6B0liBYyya7kD71t61uKNvb03UlHPI1pYjeV59BTS8F9ivZwp6c4c2SCnZCfD6GoDSIDHHWdvN6lFnOlWt1UhHLTkWFjKsrpwqTctGf1NCwCBopYLNb4qPcPuBW1JLoLkefuZS66eni/Ue1N9B2jt0Ta3PbUt5Z9F5HGGXSWZSKsVP0CtNRp64Ro6ZG3Xew3blT2yuuqqO4z+WfiXcHQ7TSVLLXpyJjg78nQ/j77lYWe5iQ8V/dS8PQsilFcVSvwFtNTVTw9zi6CQawLDeqynYQt1OUW3mi1p3kq1WnFrLJonMH5PD2UfcCsaW7XIrrjey5v1MYyh5RqO1k+M9RrfbmWOIbuny9kbfR8QKWVQugBACAEBhmUOU1naN+O5YwvezJmM7il+cEbBgfivxO+SlXO2VdvsERneISfRI3E6MlWxjgHEXaQ64uNarLtZ9Bd7LrDZOPWyWtRbQ8hyZQt/hmHpfd5/OSt421JaonOWJXT/8Ao/DR6D1+HQwRudHDE3Ra5wtG0bBfcFmUY04tpLQcVWq1JJSk9PzK7S40+pp6sOaxobTSEaII1ljt91V2l9O5jU6SSSRY1LWFGrSabzclr5jbgh5LN23/ABsUnDt2+Zvju+jy92XxWJRlbzFgElTM17XNDQwD6173DidgHSqm+sJ3FWMk0kvuWVpeQo03Fp5lYx4Wx+mHMIfc9bVdF1EsbbThlTx9jS1aHnBCspGTM0JG6TSQba9xuNi0qU41I9GazRvTqSpy6UXkyk8KFKyKgY2Noa3w4Nhzlj9agXlOFOiowWSzLrBqkqly3J5vL3Rb8C5LB2MfcCn0thcipud9Pm/UfLc4EJnXyfU9k5cLndSJuHfuqfMbcHfk6H8ffctLPcxOmK/upeHoWRSiuIvNHIqjsX90rlW3ciTZ7+HNCmD8nh7KPuBb0t2uRyuN7Pm/UxnKHlGo7WT4z1Gt9uZY4hu6fL2Rt9HxApZVC6AEAIAQGGZQ5TWdo347ljC97MmYzuKX5wRr+CeK/E75KXc7ZV2+wRubvGUP+9j9zlWXWuH+SLjD9mt/gyzKSV54RfUUBH45GG0lRYAfsJdgA+w5cqqSpyy7mSLZt14Z969SqcEPJZu2/wCNih4du3zLTHd9Hl7svisSjBAZrmH/AFBTf0v+RVlX93E9Fa/yyfj7GlKzPOggKRwtciZ2ze49QMQ3S5lzgf7h8vdFhwmuijpYNORjf2Me1zR9gdKlU5xUFm+BAr0pyrT6MW9L4fMRqc4UUfGqGHzbu7oK0ldUY65G8MOup6oPx0epWs055pZqaaGIyOdIwtB0CG3PPpWPsUave0pQcVxLGywq4p1o1J5JJ56/sRWXM9fRaWOBsDpHM0tYdqN3E7ACd640L3oQUVHNkq7wrrqzqOaSZIf5wxGU/saO3WyQ++y6dqry2YEf9NsobdX6r/Y0xaTGZYJDKBHFoOLxaEfVtrG9y1m7uSeeheB2oLDYVIqGmWejX/pGg4PyeHso+4FaUt2uR5y43s+b9TGcoeUajtZPjPUW325lliG7p8vZG30fECllULoAQAgBAYZlDlNZ2jfjuWML3syZjO4pfnBGv4J4r8R+Sl3O2VdDYIzNvjKH/ex+5yrLrXDmi4w/Zrf4Ms6kleCAj8wuApKi5A/Yy9xy5Vn/AMcuTJFqm68Oa9Sj8GGKw09LL4aVkd5bjScASNBusKBYVIQpvpPLSXWM0KtWtHoRb0cObLHVZ7oY/wB9pHmYx7vaBb2qVK8ox4ldDCrqXw5c2iLqeE6mbxI5XdYY0e1y4vEafBMlQwKu9ckvP7FOxLMhqMRjqoojpM0A1hNy4t0vuj+bdzKFO56dZTivAt6NkqVrKhOWvPNlhOYsWm8VTaA7M3/ObexSuvupbMSvVnh1PbqZ+P2PPoGNzcaXwY8+Nnw2krHQvJa3l+fIz1uF09Uc/Bv1ZC5rwCqp4BLU1Amu8N0Q+R1jYm93at3NvUe4oVIw6U5Zkyyu6FWp1dKHR0Z6kvQn8K4N4ZIo5JJpCXsa6wDQBpAG2sE71Jp2EHFNtkCvjVSE5QjFaHkS4yFQxMLnRvfotJOlI7XYX3ELv2KjFZ5ET9WuptJNLP5FcjmoqmirHQUbYnQxAhzg0uu69iDrIOrnUZSo1Kc+jHLIsXG6o3FJVKrak9Ra+Dtg/wAOhNhf6+4ffcpdmv8AhiVeKt9ql4ehZlKK0zujw6ujhrX1bnFjqeQMDpdKxuTxQbDUq6MKqU3UfDvPQVK1rKdKNBLNNZ5LIueD8nh7KPuBWFLdrkUVxvZ836mNZQ8o1HayfFeotvtzLLEN3T5eyNvo+IFLKoXQAgBACAwzKHKaztG/HcsYXvZkzGdxS/OCNYwiqY1miTY3J19PSp1xTk5ZpFRRnFRyZD8INS5kdM+Iab21LXMG27g11hYbVT37lFRaWnP7l/g8YznUjJ6HF5+aIb/E8am4sZZfeI2N9ryVF6y7lqWRYdRhlPXLPxfseHL+MTeMqNAb7zkD1RNR0LqWuWXj9grzDaezDP8A6/diUuQJjG90lUHuaxzgxum8uIBIbdx3nVsWHZTcW3PM2WMUlJKNPJPi8l6COR8oRVjJHVHhGujk0C0fV+y067i99a1tLSM03Pgb4liM6Eoqlk01nn4lyp8h0LP3Rd573n5qdGyorgVEsWupfFlySGmKfRqGRrIqSG5aHaRa2+skbbX3c6g3l1TtakYKCeZ2oKvdQcp1ZeZCY2AMepbAAWh1DZseulT91HwJlv8Ay2pn8/Y0xWh5sjcwUb5oCyOwcS3aSBYOBOsdCi3tGdai4QeTf3JNpVjTqqUtRR884e6nwxjHkE/SNL6pNtbHc4HMq6VvOhaqE3m8y6w6tGteOUdXR90XzAuSwdjH3ArilsLkUdzvp836jyRgcCDrBBBHODtW7WZxTaeaKzmLCIKbDqoQRMj0ojfRABNtlztO0qLWpxhSl0VwLK0uKta6p9ZJvTxFODvydD+PvuSz3MTXFf3UvD0LIpRXEXmfkVR2L+6VyrbuRJs9/DmjrB+Tw9lH3AutLdrkcbjez5v1Mayf5QqO1k+K9RLfbmWWIbuny9kbhR8QKWVQugBACAEBhmUOU1naN+O5YwvezJmM7il+cEazh9G2WCx26TrHeFOq1XTq5oqKdNTp6SLqad0brO2jWD8wpUZRqLNHCUZQeQtBM77x9ZWkoruNoyfeSUEhO0n1qNOKO8Wx2watS45JHXPMgMyt0XNLdRdfStquW2AJ5zbVdc2knmbqTayfAf5YrXPa5rjfRtYnbY7isGSUmo43u0nMY5wFgXNBIHNcrnKjTk+lKKb5G8as4rKLaXMzzMH+oKb+l/eoFX93Ev7X+WVPH2NKVmedBAUjha5Eztm9x6gYhulzLnA/3D5e6LTgXJYOxj7gUylsLkVtzvp836j5bnAhM6+T6nsnLhc7qRNw791T5kPkrGqeDDoRLNGwjTuHOAPHduXG1qwjRjmyXiFtWq3UuhFvVw+RIOztSnxZkmP/AKUMjvba3tXXtVPhm+SI/wCmV1t5R5tIaYpjM1VBJHDRT/tGOaHSmNgFxa9tIlazqTqRajB6e86UaFGhUjOdaOh55LN+xP4bEWRRNdtaxjT1hoBUummoJMq60lKpKS1Nv1MXyf5QqO1k+K9Q7fbmWuIbuny9kbhR8QKWVQugBACAEBhmUOU1naN+O5YwvezJmM7il+cEa/gb7RfiKl3K/jKug/4B7VU7ZW2d6DvB6FxhOUHmjrOCksmV+aldE6zvQdxVhGoqizRClBweTHVM5cZo6RZIxFR2d0QOaD9aMdDj7QucjeItlEa5D5vzWpsWRAZnmR4bj9OXEAAREkmwHH2lVdZpXUcz0dom8Nml8/YuFTm+ijNnVDCeZp0j6m3U2VzSjrZUww65npUH6DU5zjd4mCpmO7RhLQfTIWrHaE9mLfgdP02Ud5OEecvtmQ+aY6vEoWxNpDEA8P0pJWbgRaw61wrwq149FRy5slWdS2s6jm6vS0ZaEyQo6XEhGxnhaaIMa1osx8jrNAF9dhfUu0KdfJLNIjVK9j03Loylnp1pfcVOATv8bXznoi0Ih+UX9q27NN7U34aDTt9KOxRj45v1PWZPpv3nhZefws0jr+srbslPjp8TV4pcfDlHlFIfUuA0sWtlPC084jZf1kXXSNCmtUUR53lxPaqSfiyQa0DYAOoLrkiO23rPVkwejasAxDJ/lCo7WT4r1At9uZc4hu6fL2RuFHxApZVC6AEAIAQGGZQ5TWdo347ljC97MmYzuKX5wRqmGSWZ6SrCus5FPRf8JJxzKK4khSFZGtkbZwv8ukLEW4vNGWlJZMjH0xjPONx/7vUlTU0R3BxY7hK5SR1iU/PE1R4djYGx6PggS57naiXO1WA5gPWotTrM/wCFIl0eo6OdRvPuRxlugrZGPJq2RDSAIihBOz7z/wBFzdKtL4suSJEbi1hqpOXN/YlzlXT8dV1UnR4YsHqZYJ2XPak34m36n0d3SgvDP1FocoUbdsAeeeQuefzFZVpSXA5yxO6fx5ctBJ02HwxeLijZ5rGD3Bdo0oR2UkRZ16s9uTfNjlbnIFkAgBAJT1LIxd72t85wHvWHJIyot6kQ1XnOhi41TGehpLj6m3XJ16a4kiNnXlqiyDreFSjZ4ts0vmsa0et7gfYuUrymtRJhhdZ62l+fIhqjhYkd4mlHRpvJPqaLLn2uT2YnT9NhHbqEZVZ5xKcEMDYgd7GfWF+YuJssOdxLRlkZVOyp6W8x3kPA3sfpOGs7V1oUurWnWyNd3PXS0alqNfpm2aF2IoqgBACAEBhmUOU1naN+O5YwvezJmM7il+cEafRcX0lWVXaKWnqHTX2XJo6pjiOZc3E3UhyHhwsda55NPNG+eYl4PRPQt+lmaZZFYzP48eY33laM3JPKo/Yu6Xn2AIjBMrIEqioZGLve1g/mcB71hyS1mVFvUiHq840MXGqY78zTpH8t1ydemtbO8bStLVFkFWcKdGy+g2aXzWBoPpe4e5cpXlNEmGF1nryX58iHqOFl7vE0o/HIT7Ghc+2SezE6/psI7dQjajPmJS8QMjH8sYv63XWOsuJalkZ6qyhrlmMJpsSqOPUzWO4SOaPUywTqq8tcjPabWGxT8198xOLJ8smt7nOPTc+03RWi+KTMPE5fDFIlaTIJO0FdFbU1wOEr+vLjkTVJkFo+yPUuipwjqSOEq1SW1J+ZNU2SmDctzkSlPleNu4epAS1LhrY9gCAehACAEAIAQGExPOG19RHUNLRK8Fr7fV0RIXB/S0g7ti42daNvWkqmp8SyvaEru2g6Wlx4eGRp+HSB0Yc0gg6wQbgjnCtptN5ooIJxWT1jpam5xLM1mtzmt84ge9auUVrZmMW9SI+fN1JFxqiPVua7SPqao869Ja2SoWleWqDIyq4U6NgOg2WU/wArA0et5HuUWV5TWomQwyu9eS/PkVbGuEL6S5pipi0gW+s/SuL3GpreveufbJPZidv02EduoNqfOGIBujEGsBN+ICbnpd1LHWXEtSyHVWUNcmxCaoxOo1PqJbHcHlo9TLJ1deWuRntNrDYp5/nzzE4snzSG73Ocem59pJRWi+KRh4nL4YpfngStJkEnaCt1bU1wOEr+u+ORM0mQGja0epdY04R1I4SrVJbUn5k1S5KYN3sW5yJSnytG3cEBIRYJG3cEA6ZQMG5ALNhaNyA7DUB6gBACAEAIAQAgBAQuZ8AirYtCVt7X0T9pp52nctJwjNZM6Uqs6UulFmYPwTEcO0mU0ulESSBq1dOi4Gx6lwjCvT0QloJ8ri1r6asdJG1LsSm1PnkHQ1xaPyAI4XEtqYVe0p7FPP8APnmIxZPmkN3uc485uT6ySteyZvOUjLxOS0Qil+eBK0uQSdoK6K2prgR5X9d8ciZpMgNG1o9S6qnBakcJV6ktcn5k1S5KYNy3ORK0+Vo27ggJCHBI27ggHTKBg3IBZsLRuQHYagPUAIAQAgBACAEAIAQAgBACAEAIAQCE1K1+0IBqMIZfYEAuygYNyAWbC0bkB2GoD1ACAEAIAQAgBACAEAIAQAgBACAEAIAQAgBACAEAIAQAgBACAEAIAQAgBACAEAIAQAgBACAEAIAQAgBAC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data:image/jpeg;base64,/9j/4AAQSkZJRgABAQAAAQABAAD/2wCEAAkGBxQQEBQUEhQWFRUUFBYVFRgWFBMbGBUWFRUXFxcUFxoYHCggGRolHBUUITEhJSkrLi4uFx8zODMsNygtLisBCgoKDg0OGhAQGiwmICQ3MSwsLCwsNDI0MCwsLC0sLCwsLCwsLCwsLCwsLCwsLCwsLCwsLCwsLCwsLCwsLCwsLP/AABEIAMwAzAMBEQACEQEDEQH/xAAcAAABBQEBAQAAAAAAAAAAAAAAAwQFBgcCAQj/xABLEAABAwICBAgKBwYGAAcAAAABAAIDBBEFBhIhMUEHMjRRYXFzshMzNXKBkaGxs8EUIkJSgqLRI0NEYoPCFRY2dMPwJFNjkpPS4f/EABoBAQACAwEAAAAAAAAAAAAAAAAEBQECAwb/xAA6EQACAQICBggFAgYDAQEAAAAAAQIDBAURITEyM0FxEhMUUYGRscFCYaHR8BU0IjVSYnLhI4LxQyT/2gAMAwEAAhEDEQA/ANxQAgBACAEAIAQAgBACAEAIAQAgBACAEAIDxzgNpsgEH1sY2yMHW9v6rHSXebdCXcJtxWAmwmiJ5hIy/vWOnHvM9XPufkO2uBFxrC2ND1ACAEAIAQAgGGK4zBSgGeVkd9mk7WeobStZTjHWzpClOpsrMh38IGHj+IaeoO/Rc+vp952VlX/pG8nCVh4/euPVG8/Ja9pp95srCu+H1GknCrQjZ4V3VHb3lYd1TN1h1b5eY3k4XKQbIpz6Ix73rXtkO5mywyr3r88BrJwww/ZppT1vYPddYd5HuN1hcuMkIP4YR9mjJ657e6MrXtvy+pssL/v+n+xtJwvzHi0jB1yvP9gWHe/I3WFR/qfl/sbv4Wqs7IIR1+EP9wWvbX3I2WFw72Iv4Va07I4R+F3zcte2yN1hdP5jeThNxA7DEOqMfMrHbJmywyl3PzGsnCFiJ/fAdTGfotXdz7zdYdS/p+og7O+In+JcOoM/+q17VU7zdYfS/pEHZmr3bamY9TiPcFq7qXebqypL4UJuxSudtnqT1STfIrm7r+76mytaa+FeQi6OqftdO6/O6U+8rR3ceMvqbqhFcF5CZwOZ22Nx6wPmVz7ZTXxG6ilxOm5cl/8AL7q1d9T/AKhku8VGWZT9kDrcFp2+muJjKPeSGG4bW02uCYx9DZCAfRsPpW0cUjHU2calGnU2lmaNwbZvfWMkjqLeFhIu61tNpuLkfeBaQfQr+2rdZHSUd9bKjJOOpl6BUkgnqAEAIAQGCRMGI19TLUEnRcQG3OwOLWtvzAD2rzeIXM4PNcT1FCmoU1FCtfR0kDtHwOkbX2nUD1lQadWvNZ9Il06LmsxqZKfdTt9JW/8Ay8ZnXs3zOfCx7oGD/vUn8fGTM9nXeHhRuYwegJp72OoiBdfcPUsZmeqieaAKdJjq0H0Zp3e0p1kh0UdCjZ933rXrZ95jJCjaOP7g9S1dWfeYyHlBhRmdoxRNNuMSAGt6zz9CnWtjWrrpOWSK+6xCnQfRWl933JY5VmaLjwJPMLj2kKdLB4taJsr1jE89MF5kbIPBuLXt0HN2h1h1Ec46Qqi4sK1KajlnnqyLKje0qsHLPLLXmdh5tfRfbn8G+1ue9tifpdzln0fqjT9Qt88ukKRyXFwbhQKlOUJdGSyZJjKM1nF5oUC5mTsLBg6CwYPVgwet2owQvB7OWVk1t5PseV7TD9nwRU4pqh4+xuFM67QrEpxVACAEAIDAsqO/8RVed/e5eVxNaVzZ6ulsrkj3MB/b/hb81wobBY0Ngjwup2OgsGDsLBg7atWYOwsGDsLU1FGrUwKwxl7msbxnuDR1k7fRtUmzoddWUXq1vkQ72v1NFyWvUuZo9DRNgiDGizWjbznaXHpO1esSy0I8g3npY1bXySDShh02a7Pe8MDgN7dRJHSgEcLgNSRUytG8Qs2hjfvX3ucdd+ayAmDdAVvMuGBoM8YsR4wDY5uwut94beq6g39pG4ptfEtT9iXZ3Loz+T1/chgvGNZHpjsLUwdBYMHSwYPW7UYK/kXlsvnHvle0w/Z8EVOKaoePsbpR8QKxKcXQAgBACA+fctOtPU+d/e5eXxFaVzZ6ylsLkjrGzeX8I+aj0dksaGwMguh1Oghg7C1MHbVhmDsLUwdtWpgUC1ZqTOUmB1dAD/OfSI3a1b4Ov45cilxndx5+xf8AM9PajlI2WbpeYXtEn5NJXx54Xxx7GUcxZYaML9G26zDayAUwukHgmAbAxoHoAQBWQWQEXVMBY8HYWuB9RQFDpDeNnmj3Lw12kq80u9+p6u3bdGDfcvQcBRjqdBYMHQWAet2rDMFfyLy2Xzj3yvaYfs+CKnFNUPH2N0o+IFYlOLoAQAgBAfPGBOtPUece+5eZv1p8Weso7C5I7xU3k9AUensljQ2BqFudTsLAOgtTU7CwYOwtTB21YZgUC1ZqPMKrPATxS7mPBPmm7XewlT8NrdXWyep6PsVuKUXUoNrWtP3NafUtkjINnNe23Q5rh7iCvSnlisTRyxMdCWumiLS1jmkeEa0i2i8EjStsuNyAlst4npwNDtUjB4ORp2tc3VrHSLH0oB3U1F0BCY9WeBgcftOGgwc7navZrPoWlSapxc5akbQg5yUVrZUIm6IA5gB6l4WrNzm5Pi8z1sIKEVFcBULkZOgsGDoLAOm7VhmCv5F5bL5x75XtMP2fBFTimqHj7G6UfECsSnF0AIAQAgPnPCnWmn8499y83erT4s9ZR2VyQpXOu/0BR4aiyobAiFk6nQWDB0FgwdhamDsLBqdtWrMCgWpg7CxxNWPst5vdA0RygujGwjjN6OkdC9Jb3sWsqmvvPL3FjJNyp+RYpM6UwbcF5PNo/rqUt3FJfEiGreq/hZV583yfSTMwMYCA0tOx4GzT16z07lEliCU8orNEuOHvo5t6SSPCNGBrjbpdqLe667K8g1qfkcexVM+HmRk+Y2TkSSytvr0WtvosHMBz9Kpr+vXuH0Ixyj68y3srSFFdNvOXpyEjj0A+0T1NKrex1nwJ/SQm7M8I2Bx9A+ZWysKr7jXM4/zQ08WJ7vV8lusNm+JhyR63Hp3cSlkdzWbIe61dFhTfH6GrqR715jlkmJP4lDIOuGYd6wXWOELj0vzwObuaS1yXmIZDB+lyaQs6/wBYcztM3HoN1c2Uejmu7IrsUecYPn7G60fECnlQLoAQAgBAfNUM4jnm0ja73D1PK8/cwcpaD1lFroLkhSeqaTfSHrUdQl3E+lUgo6WJ/Smc/vTq5dxu61PvPDXMHP6lnqZGjuIHn+JM6fYs9RI1dxHuO2VzncWNzuoE+4LZWsmc3dRX/o5iZVP4lLMeqKU+5q27FL5nOV7BcV5juLB8RfxaOUedGW98hbxw9vgzk8Qpr4kO4co4q/8AcaPnPhH9xK6LDvl9TlLE6S+L6D2Pg8xN218Tf6n6NXRYau5HF4rT735Dau4Laxo03Tst9oN0zbp3alIjZpLTkRKmIRbzSYxbwfE8aoPoYfmV1Vqji775C7ODyL7U0h6msHvBWyt4mjvpdyJXB+DGnmeBeYtHGJe0ADm1N2rKoRNXe1OGRdKfg1w5g8QXedLKf7rJ2en3GXf1+/6Ifw5IoGbKWI9bdL3rfqYdxzd3WfxMewZfpWG7aeIdUbf0WVCK4GjrVHrkx6ylY3Yxo6mgLbJHPpPvFlkwCAwnKHlGo7WT4z1Et9uRa4ju6f5wRt9HxApZVC6AEAIAQGB5eoI56isErA8CQWvfVpTOBsRs1LlYUadWpNTWZZYlcVaNKk6csv8AxF8wvg2oJG6TmScYi3hn21dRut69nShPJIjUcTuJQzbXkiWg4O8OZ/DA+c+V3ecuat6a4Gzvq7+IfQ5PoWcWlh/+Np9626qHcc3dVnrk/MkIsLgZxYYx1Mb+i26K7jm6knrbHMcLW8VoHUAFnI1bbO1kwCAEAIAQEdVYLDIbltjztNv/AMQCMeXYQdek7rd+lkBKQxNYLNAAG4IDtACAEBw+Zo2uA6yFjNGVFvUhnUY3TR8eohb1ysHzWjq01rkvM7Qta09mDfgx7G8OAINwQCCNhB1ghbp5rNHFpp5MwvKHlGo7WT4z1Ft9uRaYju6f5wRt9HxApZVC6AEAIAQGGZQ5TWdo347ljC97MmYzuKX5wRsWA+K/EVKutsrLfYJFRjuCAEAIDwuA2oBGWsjZxpGN63NHvK1corWzeNOctSfkMZ8y0jONUwj+qwn1ArTr6f8AUvM7xsbmWqnLyYykzxRA2E2kdwayQ36rN1rm7yjqz+h2WF3T1xy5tfc5/wA4xHiQ1L/Np5PmE7VHgn5Gf02otqUV/wBkH+Y53eLoKg+f4Ng/M5FXk9UGY7FSW1Wj4Zv0RH45myrpIxJJRtY0u0RedpNyCdjAeYrlVuatOPSlD6ki2w+3rz6EKub/AMfuOqefE52Me36JG17Q4XEriA4XF9YG9dIuvJZ6EjlKFjTk4vptrRwX3Fjh9eRd9bGwAXOhTt1f+4lZcKvGf0NeutM/4aTfOX2IXE2v+jTyx4jNK6FmlZoY1vRezdmo7CozmpQk4Vc8u4mUej1sISoJKTy05v3FMqYE2spI5p5qhzn6VwJ5A3U4jY0jmW9vSVSClJvzNb26lQrSp04xSX9q7vmTIyVRb4dPz5JXd5xXfstLPPIh/qd1wllySXoivk00kFU2Okij0IHuBAbe41cyrqF1Tr9OMYZZIsGq8KlOUqjebRdcG5ND2UfcCtqWxHkiluN7Lm/UxXKHlGo7WT4z1Ht9uRYYju6f5wRt9HxApZVC6AEAIAQGGZQ5TWdo347ljC97MmYzuKX5wRsWA+K/EVKutsrLfYJFRjsCAEAICjYXgUVbPWOnMjtCpcxoE0rWhui02s1w3kqFTpRqSl0u8u611Ut6dJU8lnHPUu996JuHJlC3+GYfP0n98ldo21KOqJDlid1L434aPQjsangopWsjpYdbQ6+i0WuSLWA6FX3l5C1qRhGCeZJtoVbiDlOpIgcbAGPUtgALQmwGrY9b1P3USbb5/ptTP5+xpqtDzZGZiZK6ncIdLTu22ibG2kL67811FvVVdFqltcPMk2jpqqnU1aSjZ2glZhbBPfT+k3+s4ONtB1tYJVdKFaNqlW2sy7w+dOV43T1dH3RfsC5LB2MfcCuKWwuRRXO+nzfqO549Jrm7NIEesWW0lmmjlGXRaZUsZwNtLh9Xouc4vhsbgfZvst1qshYwtaU+i28y1oXcq91SzWWTHnB35Oh/H33KVZ7mJxxX91Lw9CyKUVxC5go446OpLGNaTC+9gBfUVHqU4Qpy6KSJlrUnOvDpNvSh7g3J4eyj7gXWlsLkcLjey5v1MWyh5RqO1k+M9R7fbkWGI7un+cEbfR8QKWVQugBACAEBhmUOU1naN+O5YwvezJmM7il+cEbDgXivxFSrrbKy32CRUY7AgBZALAK3k/xtf/vHfDYo1DanzLK/2KP+PuyyqSVwhLSRvcHOY1zgLAloJtzLR04t5taTeNScVkm8jPMwf6gpv6X96r6v7uJf2v8ALKnj7GlKzPOggKRwtciZ2ze49QMQ3S5lzgf7h8vdFpwLksHYx9wKZS2FyK2530+b9R8tzgQmdfJ9T2Tlwud1Im4d+6p8xtwd+Tofx99y0s9zE6Yr+6l4ehZFKK4h801DBR1ALm64n/aH3SuNZrq2S7OEuvho4od4PyeHso+4FvS2FyONxvZc36mLZQ8o1HayfGeo9vtzLDEd3T/OCNvo+IFLKoXQAgBACAwzKHKaztG/HcsYXvZkzGdxS/OCNhwLxX4ipV1tlZb7BIKOdgQAgBAVvJ/ja/8A3jvhsUWhtT5llf7FH/H3ZZlJK4EBmmYnAY/TkkAARXO4cdVlZ/8A6ono7RN4ZNc/YvM+P0sfGqIh1yN/VTnWprXJeZSRtK8tUH5EdNnqhb+/B81kjvc2y5u8or4iTHCruXwebX3Kdn3NlPW07YodMkSB13MsLBrhv17+ZQby6p1IdGJbYZh9a3qudTLVlrHVHwjiOKONlO5xYxrDdw1lrQNVgeZbxv0opKLOdTBXKcpymlm2xQ54rpPFUXrbK75BZ7XWlswNf0u0ht1fT/YwxvEsWlgk8ND4OHRPhPqMH1d/GcXepc6s7qUHmskd7ajh8KkehLOXDS9fgsjjLuE4lNTMME4jh16A07faN+K0nbfaVihSuJU10ZZIzd3FjTqvrIZy46PuyTZkKrf42tPUDIfe4Lt2Kq9qZGeLW8dil6fYjqrJlN4KZzap0r4o3PsALahvOvf0rgqFGXS6M82iRDEq/TinTSTaRpGD8nh7KPuBW9LdrkebuN7Lm/UxfKHlGo7WT4z1Gt9uZY4ju6f5wRt9HxApZVC6AEAIAQGGZQ5TWdo347ljC97MmYzuKX5wRsGB+K/EfkpVztlXb7BIEqOdxvLXxM40jG9b2j5rVzitbOkaVSWqL8iOqM2UTONUxehwJ/Ldc3cUl8SJEcOupaqb8hnJnml1lvhZABclkEtrDpIAWna6eWazfgdlhVxxyXOS+5TqHGq18lQ7D4y6OWcvJMYJBLQLG5sNQGpV8a1aTk6S0NlzUtbWMIRuZZNLLWPRT45NteYx51OzuAlbqN5LW/Q49PCqepZ+b9dB4co4g/x9YG9c0h/QJ2au9uf1H6jZx3dLPwX+yBrstlmIxUskpf4TQu+2sB2lsuT932qPO2yrKEpZ58SdTvVK1lXjHLLPRyLnT8GVM3jPld6Wt9wU5YfTWtsp545XepJCtflGgpIjI6B0liBYyya7kD71t61uKNvb03UlHPI1pYjeV59BTS8F9ivZwp6c4c2SCnZCfD6GoDSIDHHWdvN6lFnOlWt1UhHLTkWFjKsrpwqTctGf1NCwCBopYLNb4qPcPuBW1JLoLkefuZS66eni/Ue1N9B2jt0Ta3PbUt5Z9F5HGGXSWZSKsVP0CtNRp64Ro6ZG3Xew3blT2yuuqqO4z+WfiXcHQ7TSVLLXpyJjg78nQ/j77lYWe5iQ8V/dS8PQsilFcVSvwFtNTVTw9zi6CQawLDeqynYQt1OUW3mi1p3kq1WnFrLJonMH5PD2UfcCsaW7XIrrjey5v1MYyh5RqO1k+M9RrfbmWOIbuny9kbfR8QKWVQugBACAEBhmUOU1naN+O5YwvezJmM7il+cEbBgfivxO+SlXO2VdvsERneISfRI3E6MlWxjgHEXaQ64uNarLtZ9Bd7LrDZOPWyWtRbQ8hyZQt/hmHpfd5/OSt421JaonOWJXT/8Ao/DR6D1+HQwRudHDE3Ra5wtG0bBfcFmUY04tpLQcVWq1JJSk9PzK7S40+pp6sOaxobTSEaII1ljt91V2l9O5jU6SSSRY1LWFGrSabzclr5jbgh5LN23/ABsUnDt2+Zvju+jy92XxWJRlbzFgElTM17XNDQwD6173DidgHSqm+sJ3FWMk0kvuWVpeQo03Fp5lYx4Wx+mHMIfc9bVdF1EsbbThlTx9jS1aHnBCspGTM0JG6TSQba9xuNi0qU41I9GazRvTqSpy6UXkyk8KFKyKgY2Noa3w4Nhzlj9agXlOFOiowWSzLrBqkqly3J5vL3Rb8C5LB2MfcCn0thcipud9Pm/UfLc4EJnXyfU9k5cLndSJuHfuqfMbcHfk6H8ffctLPcxOmK/upeHoWRSiuIvNHIqjsX90rlW3ciTZ7+HNCmD8nh7KPuBb0t2uRyuN7Pm/UxnKHlGo7WT4z1Gt9uZY4hu6fL2Rt9HxApZVC6AEAIAQGGZQ5TWdo347ljC97MmYzuKX5wRr+CeK/E75KXc7ZV2+wRubvGUP+9j9zlWXWuH+SLjD9mt/gyzKSV54RfUUBH45GG0lRYAfsJdgA+w5cqqSpyy7mSLZt14Z969SqcEPJZu2/wCNih4du3zLTHd9Hl7svisSjBAZrmH/AFBTf0v+RVlX93E9Fa/yyfj7GlKzPOggKRwtciZ2ze49QMQ3S5lzgf7h8vdFhwmuijpYNORjf2Me1zR9gdKlU5xUFm+BAr0pyrT6MW9L4fMRqc4UUfGqGHzbu7oK0ldUY65G8MOup6oPx0epWs055pZqaaGIyOdIwtB0CG3PPpWPsUave0pQcVxLGywq4p1o1J5JJ56/sRWXM9fRaWOBsDpHM0tYdqN3E7ACd640L3oQUVHNkq7wrrqzqOaSZIf5wxGU/saO3WyQ++y6dqry2YEf9NsobdX6r/Y0xaTGZYJDKBHFoOLxaEfVtrG9y1m7uSeeheB2oLDYVIqGmWejX/pGg4PyeHso+4FaUt2uR5y43s+b9TGcoeUajtZPjPUW325lliG7p8vZG30fECllULoAQAgBAYZlDlNZ2jfjuWML3syZjO4pfnBGv4J4r8R+Sl3O2VdDYIzNvjKH/ex+5yrLrXDmi4w/Zrf4Ms6kleCAj8wuApKi5A/Yy9xy5Vn/AMcuTJFqm68Oa9Sj8GGKw09LL4aVkd5bjScASNBusKBYVIQpvpPLSXWM0KtWtHoRb0cObLHVZ7oY/wB9pHmYx7vaBb2qVK8ox4ldDCrqXw5c2iLqeE6mbxI5XdYY0e1y4vEafBMlQwKu9ckvP7FOxLMhqMRjqoojpM0A1hNy4t0vuj+bdzKFO56dZTivAt6NkqVrKhOWvPNlhOYsWm8VTaA7M3/ObexSuvupbMSvVnh1PbqZ+P2PPoGNzcaXwY8+Nnw2krHQvJa3l+fIz1uF09Uc/Bv1ZC5rwCqp4BLU1Amu8N0Q+R1jYm93at3NvUe4oVIw6U5Zkyyu6FWp1dKHR0Z6kvQn8K4N4ZIo5JJpCXsa6wDQBpAG2sE71Jp2EHFNtkCvjVSE5QjFaHkS4yFQxMLnRvfotJOlI7XYX3ELv2KjFZ5ET9WuptJNLP5FcjmoqmirHQUbYnQxAhzg0uu69iDrIOrnUZSo1Kc+jHLIsXG6o3FJVKrak9Ra+Dtg/wAOhNhf6+4ffcpdmv8AhiVeKt9ql4ehZlKK0zujw6ujhrX1bnFjqeQMDpdKxuTxQbDUq6MKqU3UfDvPQVK1rKdKNBLNNZ5LIueD8nh7KPuBWFLdrkUVxvZ836mNZQ8o1HayfFeotvtzLLEN3T5eyNvo+IFLKoXQAgBACAwzKHKaztG/HcsYXvZkzGdxS/OCNYwiqY1miTY3J19PSp1xTk5ZpFRRnFRyZD8INS5kdM+Iab21LXMG27g11hYbVT37lFRaWnP7l/g8YznUjJ6HF5+aIb/E8am4sZZfeI2N9ryVF6y7lqWRYdRhlPXLPxfseHL+MTeMqNAb7zkD1RNR0LqWuWXj9grzDaezDP8A6/diUuQJjG90lUHuaxzgxum8uIBIbdx3nVsWHZTcW3PM2WMUlJKNPJPi8l6COR8oRVjJHVHhGujk0C0fV+y067i99a1tLSM03Pgb4liM6Eoqlk01nn4lyp8h0LP3Rd573n5qdGyorgVEsWupfFlySGmKfRqGRrIqSG5aHaRa2+skbbX3c6g3l1TtakYKCeZ2oKvdQcp1ZeZCY2AMepbAAWh1DZseulT91HwJlv8Ay2pn8/Y0xWh5sjcwUb5oCyOwcS3aSBYOBOsdCi3tGdai4QeTf3JNpVjTqqUtRR884e6nwxjHkE/SNL6pNtbHc4HMq6VvOhaqE3m8y6w6tGteOUdXR90XzAuSwdjH3ArilsLkUdzvp836jyRgcCDrBBBHODtW7WZxTaeaKzmLCIKbDqoQRMj0ojfRABNtlztO0qLWpxhSl0VwLK0uKta6p9ZJvTxFODvydD+PvuSz3MTXFf3UvD0LIpRXEXmfkVR2L+6VyrbuRJs9/DmjrB+Tw9lH3AutLdrkcbjez5v1Mayf5QqO1k+K9RLfbmWWIbuny9kbhR8QKWVQugBACAEBhmUOU1naN+O5YwvezJmM7il+cEazh9G2WCx26TrHeFOq1XTq5oqKdNTp6SLqad0brO2jWD8wpUZRqLNHCUZQeQtBM77x9ZWkoruNoyfeSUEhO0n1qNOKO8Wx2watS45JHXPMgMyt0XNLdRdfStquW2AJ5zbVdc2knmbqTayfAf5YrXPa5rjfRtYnbY7isGSUmo43u0nMY5wFgXNBIHNcrnKjTk+lKKb5G8as4rKLaXMzzMH+oKb+l/eoFX93Ev7X+WVPH2NKVmedBAUjha5Eztm9x6gYhulzLnA/3D5e6LTgXJYOxj7gUylsLkVtzvp836j5bnAhM6+T6nsnLhc7qRNw791T5kPkrGqeDDoRLNGwjTuHOAPHduXG1qwjRjmyXiFtWq3UuhFvVw+RIOztSnxZkmP/AKUMjvba3tXXtVPhm+SI/wCmV1t5R5tIaYpjM1VBJHDRT/tGOaHSmNgFxa9tIlazqTqRajB6e86UaFGhUjOdaOh55LN+xP4bEWRRNdtaxjT1hoBUummoJMq60lKpKS1Nv1MXyf5QqO1k+K9Q7fbmWuIbuny9kbhR8QKWVQugBACAEBhmUOU1naN+O5YwvezJmM7il+cEa/gb7RfiKl3K/jKug/4B7VU7ZW2d6DvB6FxhOUHmjrOCksmV+aldE6zvQdxVhGoqizRClBweTHVM5cZo6RZIxFR2d0QOaD9aMdDj7QucjeItlEa5D5vzWpsWRAZnmR4bj9OXEAAREkmwHH2lVdZpXUcz0dom8Nml8/YuFTm+ijNnVDCeZp0j6m3U2VzSjrZUww65npUH6DU5zjd4mCpmO7RhLQfTIWrHaE9mLfgdP02Ud5OEecvtmQ+aY6vEoWxNpDEA8P0pJWbgRaw61wrwq149FRy5slWdS2s6jm6vS0ZaEyQo6XEhGxnhaaIMa1osx8jrNAF9dhfUu0KdfJLNIjVK9j03Loylnp1pfcVOATv8bXznoi0Ih+UX9q27NN7U34aDTt9KOxRj45v1PWZPpv3nhZefws0jr+srbslPjp8TV4pcfDlHlFIfUuA0sWtlPC084jZf1kXXSNCmtUUR53lxPaqSfiyQa0DYAOoLrkiO23rPVkwejasAxDJ/lCo7WT4r1At9uZc4hu6fL2RuFHxApZVC6AEAIAQGGZQ5TWdo347ljC97MmYzuKX5wRqmGSWZ6SrCus5FPRf8JJxzKK4khSFZGtkbZwv8ukLEW4vNGWlJZMjH0xjPONx/7vUlTU0R3BxY7hK5SR1iU/PE1R4djYGx6PggS57naiXO1WA5gPWotTrM/wCFIl0eo6OdRvPuRxlugrZGPJq2RDSAIihBOz7z/wBFzdKtL4suSJEbi1hqpOXN/YlzlXT8dV1UnR4YsHqZYJ2XPak34m36n0d3SgvDP1FocoUbdsAeeeQuefzFZVpSXA5yxO6fx5ctBJ02HwxeLijZ5rGD3Bdo0oR2UkRZ16s9uTfNjlbnIFkAgBAJT1LIxd72t85wHvWHJIyot6kQ1XnOhi41TGehpLj6m3XJ16a4kiNnXlqiyDreFSjZ4ts0vmsa0et7gfYuUrymtRJhhdZ62l+fIhqjhYkd4mlHRpvJPqaLLn2uT2YnT9NhHbqEZVZ5xKcEMDYgd7GfWF+YuJssOdxLRlkZVOyp6W8x3kPA3sfpOGs7V1oUurWnWyNd3PXS0alqNfpm2aF2IoqgBACAEBhmUOU1naN+O5YwvezJmM7il+cEafRcX0lWVXaKWnqHTX2XJo6pjiOZc3E3UhyHhwsda55NPNG+eYl4PRPQt+lmaZZFYzP48eY33laM3JPKo/Yu6Xn2AIjBMrIEqioZGLve1g/mcB71hyS1mVFvUiHq840MXGqY78zTpH8t1ydemtbO8bStLVFkFWcKdGy+g2aXzWBoPpe4e5cpXlNEmGF1nryX58iHqOFl7vE0o/HIT7Ghc+2SezE6/psI7dQjajPmJS8QMjH8sYv63XWOsuJalkZ6qyhrlmMJpsSqOPUzWO4SOaPUywTqq8tcjPabWGxT8198xOLJ8smt7nOPTc+03RWi+KTMPE5fDFIlaTIJO0FdFbU1wOEr+vLjkTVJkFo+yPUuipwjqSOEq1SW1J+ZNU2SmDctzkSlPleNu4epAS1LhrY9gCAehACAEAIAQGExPOG19RHUNLRK8Fr7fV0RIXB/S0g7ti42daNvWkqmp8SyvaEru2g6Wlx4eGRp+HSB0Yc0gg6wQbgjnCtptN5ooIJxWT1jpam5xLM1mtzmt84ge9auUVrZmMW9SI+fN1JFxqiPVua7SPqao869Ja2SoWleWqDIyq4U6NgOg2WU/wArA0et5HuUWV5TWomQwyu9eS/PkVbGuEL6S5pipi0gW+s/SuL3GpreveufbJPZidv02EduoNqfOGIBujEGsBN+ICbnpd1LHWXEtSyHVWUNcmxCaoxOo1PqJbHcHlo9TLJ1deWuRntNrDYp5/nzzE4snzSG73Ocem59pJRWi+KRh4nL4YpfngStJkEnaCt1bU1wOEr+u+ORM0mQGja0epdY04R1I4SrVJbUn5k1S5KYN3sW5yJSnytG3cEBIRYJG3cEA6ZQMG5ALNhaNyA7DUB6gBACAEAIAQAgBAQuZ8AirYtCVt7X0T9pp52nctJwjNZM6Uqs6UulFmYPwTEcO0mU0ulESSBq1dOi4Gx6lwjCvT0QloJ8ri1r6asdJG1LsSm1PnkHQ1xaPyAI4XEtqYVe0p7FPP8APnmIxZPmkN3uc485uT6ySteyZvOUjLxOS0Qil+eBK0uQSdoK6K2prgR5X9d8ciZpMgNG1o9S6qnBakcJV6ktcn5k1S5KYNy3ORK0+Vo27ggJCHBI27ggHTKBg3IBZsLRuQHYagPUAIAQAgBACAEAIAQAgBACAEAIAQCE1K1+0IBqMIZfYEAuygYNyAWbC0bkB2GoD1ACAEAIAQAgBACAEAIAQAgBACAEAIAQAgBACAEAIAQAgBACAEAIAQAgBACAEAIAQAgBACAEAIAQAgBACA//2Q=="/>
          <p:cNvSpPr>
            <a:spLocks noChangeAspect="1" noChangeArrowheads="1"/>
          </p:cNvSpPr>
          <p:nvPr/>
        </p:nvSpPr>
        <p:spPr bwMode="auto">
          <a:xfrm>
            <a:off x="307974" y="7937"/>
            <a:ext cx="1101725" cy="110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 descr="data:image/jpeg;base64,/9j/4AAQSkZJRgABAQAAAQABAAD/2wCEAAkGBxQQEBQUEhQWFRUUFBYVFRgWFBMbGBUWFRUXFxcUFxoYHCggGRolHBUUITEhJSkrLi4uFx8zODMsNygtLisBCgoKDg0OGhAQGiwmICQ3MSwsLCwsNDI0MCwsLC0sLCwsLCwsLCwsLCwsLCwsLCwsLCwsLCwsLCwsLCwsLCwsLP/AABEIAMwAzAMBEQACEQEDEQH/xAAcAAABBQEBAQAAAAAAAAAAAAAAAwQFBgcCAQj/xABLEAABAwICBAgKBwYGAAcAAAABAAIDBBEFBhIhMUEHMjRRYXFzshMzNXKBkaGxs8EUIkJSgqLRI0NEYoPCFRY2dMPwJFNjkpPS4f/EABoBAQACAwEAAAAAAAAAAAAAAAAEBQECAwb/xAA6EQACAQICBggFAgYDAQEAAAAAAQIDBAURITEyM0FxEhMUUYGRscFCYaHR8BU0IjVSYnLhI4LxQyT/2gAMAwEAAhEDEQA/ANxQAgBACAEAIAQAgBACAEAIAQAgBACAEAIDxzgNpsgEH1sY2yMHW9v6rHSXebdCXcJtxWAmwmiJ5hIy/vWOnHvM9XPufkO2uBFxrC2ND1ACAEAIAQAgGGK4zBSgGeVkd9mk7WeobStZTjHWzpClOpsrMh38IGHj+IaeoO/Rc+vp952VlX/pG8nCVh4/euPVG8/Ja9pp95srCu+H1GknCrQjZ4V3VHb3lYd1TN1h1b5eY3k4XKQbIpz6Ix73rXtkO5mywyr3r88BrJwww/ZppT1vYPddYd5HuN1hcuMkIP4YR9mjJ657e6MrXtvy+pssL/v+n+xtJwvzHi0jB1yvP9gWHe/I3WFR/qfl/sbv4Wqs7IIR1+EP9wWvbX3I2WFw72Iv4Va07I4R+F3zcte2yN1hdP5jeThNxA7DEOqMfMrHbJmywyl3PzGsnCFiJ/fAdTGfotXdz7zdYdS/p+og7O+In+JcOoM/+q17VU7zdYfS/pEHZmr3bamY9TiPcFq7qXebqypL4UJuxSudtnqT1STfIrm7r+76mytaa+FeQi6OqftdO6/O6U+8rR3ceMvqbqhFcF5CZwOZ22Nx6wPmVz7ZTXxG6ilxOm5cl/8AL7q1d9T/AKhku8VGWZT9kDrcFp2+muJjKPeSGG4bW02uCYx9DZCAfRsPpW0cUjHU2calGnU2lmaNwbZvfWMkjqLeFhIu61tNpuLkfeBaQfQr+2rdZHSUd9bKjJOOpl6BUkgnqAEAIAQGCRMGI19TLUEnRcQG3OwOLWtvzAD2rzeIXM4PNcT1FCmoU1FCtfR0kDtHwOkbX2nUD1lQadWvNZ9Il06LmsxqZKfdTt9JW/8Ay8ZnXs3zOfCx7oGD/vUn8fGTM9nXeHhRuYwegJp72OoiBdfcPUsZmeqieaAKdJjq0H0Zp3e0p1kh0UdCjZ933rXrZ95jJCjaOP7g9S1dWfeYyHlBhRmdoxRNNuMSAGt6zz9CnWtjWrrpOWSK+6xCnQfRWl933JY5VmaLjwJPMLj2kKdLB4taJsr1jE89MF5kbIPBuLXt0HN2h1h1Ec46Qqi4sK1KajlnnqyLKje0qsHLPLLXmdh5tfRfbn8G+1ue9tifpdzln0fqjT9Qt88ukKRyXFwbhQKlOUJdGSyZJjKM1nF5oUC5mTsLBg6CwYPVgwet2owQvB7OWVk1t5PseV7TD9nwRU4pqh4+xuFM67QrEpxVACAEAIDAsqO/8RVed/e5eVxNaVzZ6ulsrkj3MB/b/hb81wobBY0Ngjwup2OgsGDsLBg7atWYOwsGDsLU1FGrUwKwxl7msbxnuDR1k7fRtUmzoddWUXq1vkQ72v1NFyWvUuZo9DRNgiDGizWjbznaXHpO1esSy0I8g3npY1bXySDShh02a7Pe8MDgN7dRJHSgEcLgNSRUytG8Qs2hjfvX3ucdd+ayAmDdAVvMuGBoM8YsR4wDY5uwut94beq6g39pG4ptfEtT9iXZ3Loz+T1/chgvGNZHpjsLUwdBYMHSwYPW7UYK/kXlsvnHvle0w/Z8EVOKaoePsbpR8QKxKcXQAgBACA+fctOtPU+d/e5eXxFaVzZ6ylsLkjrGzeX8I+aj0dksaGwMguh1Oghg7C1MHbVhmDsLUwdtWpgUC1ZqTOUmB1dAD/OfSI3a1b4Ov45cilxndx5+xf8AM9PajlI2WbpeYXtEn5NJXx54Xxx7GUcxZYaML9G26zDayAUwukHgmAbAxoHoAQBWQWQEXVMBY8HYWuB9RQFDpDeNnmj3Lw12kq80u9+p6u3bdGDfcvQcBRjqdBYMHQWAet2rDMFfyLy2Xzj3yvaYfs+CKnFNUPH2N0o+IFYlOLoAQAgBAfPGBOtPUece+5eZv1p8Weso7C5I7xU3k9AUensljQ2BqFudTsLAOgtTU7CwYOwtTB21YZgUC1ZqPMKrPATxS7mPBPmm7XewlT8NrdXWyep6PsVuKUXUoNrWtP3NafUtkjINnNe23Q5rh7iCvSnlisTRyxMdCWumiLS1jmkeEa0i2i8EjStsuNyAlst4npwNDtUjB4ORp2tc3VrHSLH0oB3U1F0BCY9WeBgcftOGgwc7navZrPoWlSapxc5akbQg5yUVrZUIm6IA5gB6l4WrNzm5Pi8z1sIKEVFcBULkZOgsGDoLAOm7VhmCv5F5bL5x75XtMP2fBFTimqHj7G6UfECsSnF0AIAQAgPnPCnWmn8499y83erT4s9ZR2VyQpXOu/0BR4aiyobAiFk6nQWDB0FgwdhamDsLBqdtWrMCgWpg7CxxNWPst5vdA0RygujGwjjN6OkdC9Jb3sWsqmvvPL3FjJNyp+RYpM6UwbcF5PNo/rqUt3FJfEiGreq/hZV583yfSTMwMYCA0tOx4GzT16z07lEliCU8orNEuOHvo5t6SSPCNGBrjbpdqLe667K8g1qfkcexVM+HmRk+Y2TkSSytvr0WtvosHMBz9Kpr+vXuH0Ixyj68y3srSFFdNvOXpyEjj0A+0T1NKrex1nwJ/SQm7M8I2Bx9A+ZWysKr7jXM4/zQ08WJ7vV8lusNm+JhyR63Hp3cSlkdzWbIe61dFhTfH6GrqR715jlkmJP4lDIOuGYd6wXWOELj0vzwObuaS1yXmIZDB+lyaQs6/wBYcztM3HoN1c2Uejmu7IrsUecYPn7G60fECnlQLoAQAgBAfNUM4jnm0ja73D1PK8/cwcpaD1lFroLkhSeqaTfSHrUdQl3E+lUgo6WJ/Smc/vTq5dxu61PvPDXMHP6lnqZGjuIHn+JM6fYs9RI1dxHuO2VzncWNzuoE+4LZWsmc3dRX/o5iZVP4lLMeqKU+5q27FL5nOV7BcV5juLB8RfxaOUedGW98hbxw9vgzk8Qpr4kO4co4q/8AcaPnPhH9xK6LDvl9TlLE6S+L6D2Pg8xN218Tf6n6NXRYau5HF4rT735Dau4Laxo03Tst9oN0zbp3alIjZpLTkRKmIRbzSYxbwfE8aoPoYfmV1Vqji775C7ODyL7U0h6msHvBWyt4mjvpdyJXB+DGnmeBeYtHGJe0ADm1N2rKoRNXe1OGRdKfg1w5g8QXedLKf7rJ2en3GXf1+/6Ifw5IoGbKWI9bdL3rfqYdxzd3WfxMewZfpWG7aeIdUbf0WVCK4GjrVHrkx6ylY3Yxo6mgLbJHPpPvFlkwCAwnKHlGo7WT4z1Et9uRa4ju6f5wRt9HxApZVC6AEAIAQGB5eoI56isErA8CQWvfVpTOBsRs1LlYUadWpNTWZZYlcVaNKk6csv8AxF8wvg2oJG6TmScYi3hn21dRut69nShPJIjUcTuJQzbXkiWg4O8OZ/DA+c+V3ecuat6a4Gzvq7+IfQ5PoWcWlh/+Np9626qHcc3dVnrk/MkIsLgZxYYx1Mb+i26K7jm6knrbHMcLW8VoHUAFnI1bbO1kwCAEAIAQEdVYLDIbltjztNv/AMQCMeXYQdek7rd+lkBKQxNYLNAAG4IDtACAEBw+Zo2uA6yFjNGVFvUhnUY3TR8eohb1ysHzWjq01rkvM7Qta09mDfgx7G8OAINwQCCNhB1ghbp5rNHFpp5MwvKHlGo7WT4z1Ft9uRaYju6f5wRt9HxApZVC6AEAIAQGGZQ5TWdo347ljC97MmYzuKX5wRsWA+K/EVKutsrLfYJFRjuCAEAIDwuA2oBGWsjZxpGN63NHvK1corWzeNOctSfkMZ8y0jONUwj+qwn1ArTr6f8AUvM7xsbmWqnLyYykzxRA2E2kdwayQ36rN1rm7yjqz+h2WF3T1xy5tfc5/wA4xHiQ1L/Np5PmE7VHgn5Gf02otqUV/wBkH+Y53eLoKg+f4Ng/M5FXk9UGY7FSW1Wj4Zv0RH45myrpIxJJRtY0u0RedpNyCdjAeYrlVuatOPSlD6ki2w+3rz6EKub/AMfuOqefE52Me36JG17Q4XEriA4XF9YG9dIuvJZ6EjlKFjTk4vptrRwX3Fjh9eRd9bGwAXOhTt1f+4lZcKvGf0NeutM/4aTfOX2IXE2v+jTyx4jNK6FmlZoY1vRezdmo7CozmpQk4Vc8u4mUej1sISoJKTy05v3FMqYE2spI5p5qhzn6VwJ5A3U4jY0jmW9vSVSClJvzNb26lQrSp04xSX9q7vmTIyVRb4dPz5JXd5xXfstLPPIh/qd1wllySXoivk00kFU2Okij0IHuBAbe41cyrqF1Tr9OMYZZIsGq8KlOUqjebRdcG5ND2UfcCtqWxHkiluN7Lm/UxXKHlGo7WT4z1Ht9uRYYju6f5wRt9HxApZVC6AEAIAQGGZQ5TWdo347ljC97MmYzuKX5wRsWA+K/EVKutsrLfYJFRjsCAEAICjYXgUVbPWOnMjtCpcxoE0rWhui02s1w3kqFTpRqSl0u8u611Ut6dJU8lnHPUu996JuHJlC3+GYfP0n98ldo21KOqJDlid1L434aPQjsangopWsjpYdbQ6+i0WuSLWA6FX3l5C1qRhGCeZJtoVbiDlOpIgcbAGPUtgALQmwGrY9b1P3USbb5/ptTP5+xpqtDzZGZiZK6ncIdLTu22ibG2kL67811FvVVdFqltcPMk2jpqqnU1aSjZ2glZhbBPfT+k3+s4ONtB1tYJVdKFaNqlW2sy7w+dOV43T1dH3RfsC5LB2MfcCuKWwuRRXO+nzfqO549Jrm7NIEesWW0lmmjlGXRaZUsZwNtLh9Xouc4vhsbgfZvst1qshYwtaU+i28y1oXcq91SzWWTHnB35Oh/H33KVZ7mJxxX91Lw9CyKUVxC5go446OpLGNaTC+9gBfUVHqU4Qpy6KSJlrUnOvDpNvSh7g3J4eyj7gXWlsLkcLjey5v1MWyh5RqO1k+M9R7fbkWGI7un+cEbfR8QKWVQugBACAEBhmUOU1naN+O5YwvezJmM7il+cEbDgXivxFSrrbKy32CRUY7AgBZALAK3k/xtf/vHfDYo1DanzLK/2KP+PuyyqSVwhLSRvcHOY1zgLAloJtzLR04t5taTeNScVkm8jPMwf6gpv6X96r6v7uJf2v8ALKnj7GlKzPOggKRwtciZ2ze49QMQ3S5lzgf7h8vdFpwLksHYx9wKZS2FyK2530+b9R8tzgQmdfJ9T2Tlwud1Im4d+6p8xtwd+Tofx99y0s9zE6Yr+6l4ehZFKK4h801DBR1ALm64n/aH3SuNZrq2S7OEuvho4od4PyeHso+4FvS2FyONxvZc36mLZQ8o1HayfGeo9vtzLDEd3T/OCNvo+IFLKoXQAgBACAwzKHKaztG/HcsYXvZkzGdxS/OCNhwLxX4ipV1tlZb7BIKOdgQAgBAVvJ/ja/8A3jvhsUWhtT5llf7FH/H3ZZlJK4EBmmYnAY/TkkAARXO4cdVlZ/8A6ono7RN4ZNc/YvM+P0sfGqIh1yN/VTnWprXJeZSRtK8tUH5EdNnqhb+/B81kjvc2y5u8or4iTHCruXwebX3Kdn3NlPW07YodMkSB13MsLBrhv17+ZQby6p1IdGJbYZh9a3qudTLVlrHVHwjiOKONlO5xYxrDdw1lrQNVgeZbxv0opKLOdTBXKcpymlm2xQ54rpPFUXrbK75BZ7XWlswNf0u0ht1fT/YwxvEsWlgk8ND4OHRPhPqMH1d/GcXepc6s7qUHmskd7ajh8KkehLOXDS9fgsjjLuE4lNTMME4jh16A07faN+K0nbfaVihSuJU10ZZIzd3FjTqvrIZy46PuyTZkKrf42tPUDIfe4Lt2Kq9qZGeLW8dil6fYjqrJlN4KZzap0r4o3PsALahvOvf0rgqFGXS6M82iRDEq/TinTSTaRpGD8nh7KPuBW9LdrkebuN7Lm/UxfKHlGo7WT4z1Gt9uZY4ju6f5wRt9HxApZVC6AEAIAQGGZQ5TWdo347ljC97MmYzuKX5wRsGB+K/EfkpVztlXb7BIEqOdxvLXxM40jG9b2j5rVzitbOkaVSWqL8iOqM2UTONUxehwJ/Ldc3cUl8SJEcOupaqb8hnJnml1lvhZABclkEtrDpIAWna6eWazfgdlhVxxyXOS+5TqHGq18lQ7D4y6OWcvJMYJBLQLG5sNQGpV8a1aTk6S0NlzUtbWMIRuZZNLLWPRT45NteYx51OzuAlbqN5LW/Q49PCqepZ+b9dB4co4g/x9YG9c0h/QJ2au9uf1H6jZx3dLPwX+yBrstlmIxUskpf4TQu+2sB2lsuT932qPO2yrKEpZ58SdTvVK1lXjHLLPRyLnT8GVM3jPld6Wt9wU5YfTWtsp545XepJCtflGgpIjI6B0liBYyya7kD71t61uKNvb03UlHPI1pYjeV59BTS8F9ivZwp6c4c2SCnZCfD6GoDSIDHHWdvN6lFnOlWt1UhHLTkWFjKsrpwqTctGf1NCwCBopYLNb4qPcPuBW1JLoLkefuZS66eni/Ue1N9B2jt0Ta3PbUt5Z9F5HGGXSWZSKsVP0CtNRp64Ro6ZG3Xew3blT2yuuqqO4z+WfiXcHQ7TSVLLXpyJjg78nQ/j77lYWe5iQ8V/dS8PQsilFcVSvwFtNTVTw9zi6CQawLDeqynYQt1OUW3mi1p3kq1WnFrLJonMH5PD2UfcCsaW7XIrrjey5v1MYyh5RqO1k+M9RrfbmWOIbuny9kbfR8QKWVQugBACAEBhmUOU1naN+O5YwvezJmM7il+cEbBgfivxO+SlXO2VdvsERneISfRI3E6MlWxjgHEXaQ64uNarLtZ9Bd7LrDZOPWyWtRbQ8hyZQt/hmHpfd5/OSt421JaonOWJXT/8Ao/DR6D1+HQwRudHDE3Ra5wtG0bBfcFmUY04tpLQcVWq1JJSk9PzK7S40+pp6sOaxobTSEaII1ljt91V2l9O5jU6SSSRY1LWFGrSabzclr5jbgh5LN23/ABsUnDt2+Zvju+jy92XxWJRlbzFgElTM17XNDQwD6173DidgHSqm+sJ3FWMk0kvuWVpeQo03Fp5lYx4Wx+mHMIfc9bVdF1EsbbThlTx9jS1aHnBCspGTM0JG6TSQba9xuNi0qU41I9GazRvTqSpy6UXkyk8KFKyKgY2Noa3w4Nhzlj9agXlOFOiowWSzLrBqkqly3J5vL3Rb8C5LB2MfcCn0thcipud9Pm/UfLc4EJnXyfU9k5cLndSJuHfuqfMbcHfk6H8ffctLPcxOmK/upeHoWRSiuIvNHIqjsX90rlW3ciTZ7+HNCmD8nh7KPuBb0t2uRyuN7Pm/UxnKHlGo7WT4z1Gt9uZY4hu6fL2Rt9HxApZVC6AEAIAQGGZQ5TWdo347ljC97MmYzuKX5wRr+CeK/E75KXc7ZV2+wRubvGUP+9j9zlWXWuH+SLjD9mt/gyzKSV54RfUUBH45GG0lRYAfsJdgA+w5cqqSpyy7mSLZt14Z969SqcEPJZu2/wCNih4du3zLTHd9Hl7svisSjBAZrmH/AFBTf0v+RVlX93E9Fa/yyfj7GlKzPOggKRwtciZ2ze49QMQ3S5lzgf7h8vdFhwmuijpYNORjf2Me1zR9gdKlU5xUFm+BAr0pyrT6MW9L4fMRqc4UUfGqGHzbu7oK0ldUY65G8MOup6oPx0epWs055pZqaaGIyOdIwtB0CG3PPpWPsUave0pQcVxLGywq4p1o1J5JJ56/sRWXM9fRaWOBsDpHM0tYdqN3E7ACd640L3oQUVHNkq7wrrqzqOaSZIf5wxGU/saO3WyQ++y6dqry2YEf9NsobdX6r/Y0xaTGZYJDKBHFoOLxaEfVtrG9y1m7uSeeheB2oLDYVIqGmWejX/pGg4PyeHso+4FaUt2uR5y43s+b9TGcoeUajtZPjPUW325lliG7p8vZG30fECllULoAQAgBAYZlDlNZ2jfjuWML3syZjO4pfnBGv4J4r8R+Sl3O2VdDYIzNvjKH/ex+5yrLrXDmi4w/Zrf4Ms6kleCAj8wuApKi5A/Yy9xy5Vn/AMcuTJFqm68Oa9Sj8GGKw09LL4aVkd5bjScASNBusKBYVIQpvpPLSXWM0KtWtHoRb0cObLHVZ7oY/wB9pHmYx7vaBb2qVK8ox4ldDCrqXw5c2iLqeE6mbxI5XdYY0e1y4vEafBMlQwKu9ckvP7FOxLMhqMRjqoojpM0A1hNy4t0vuj+bdzKFO56dZTivAt6NkqVrKhOWvPNlhOYsWm8VTaA7M3/ObexSuvupbMSvVnh1PbqZ+P2PPoGNzcaXwY8+Nnw2krHQvJa3l+fIz1uF09Uc/Bv1ZC5rwCqp4BLU1Amu8N0Q+R1jYm93at3NvUe4oVIw6U5Zkyyu6FWp1dKHR0Z6kvQn8K4N4ZIo5JJpCXsa6wDQBpAG2sE71Jp2EHFNtkCvjVSE5QjFaHkS4yFQxMLnRvfotJOlI7XYX3ELv2KjFZ5ET9WuptJNLP5FcjmoqmirHQUbYnQxAhzg0uu69iDrIOrnUZSo1Kc+jHLIsXG6o3FJVKrak9Ra+Dtg/wAOhNhf6+4ffcpdmv8AhiVeKt9ql4ehZlKK0zujw6ujhrX1bnFjqeQMDpdKxuTxQbDUq6MKqU3UfDvPQVK1rKdKNBLNNZ5LIueD8nh7KPuBWFLdrkUVxvZ836mNZQ8o1HayfFeotvtzLLEN3T5eyNvo+IFLKoXQAgBACAwzKHKaztG/HcsYXvZkzGdxS/OCNYwiqY1miTY3J19PSp1xTk5ZpFRRnFRyZD8INS5kdM+Iab21LXMG27g11hYbVT37lFRaWnP7l/g8YznUjJ6HF5+aIb/E8am4sZZfeI2N9ryVF6y7lqWRYdRhlPXLPxfseHL+MTeMqNAb7zkD1RNR0LqWuWXj9grzDaezDP8A6/diUuQJjG90lUHuaxzgxum8uIBIbdx3nVsWHZTcW3PM2WMUlJKNPJPi8l6COR8oRVjJHVHhGujk0C0fV+y067i99a1tLSM03Pgb4liM6Eoqlk01nn4lyp8h0LP3Rd573n5qdGyorgVEsWupfFlySGmKfRqGRrIqSG5aHaRa2+skbbX3c6g3l1TtakYKCeZ2oKvdQcp1ZeZCY2AMepbAAWh1DZseulT91HwJlv8Ay2pn8/Y0xWh5sjcwUb5oCyOwcS3aSBYOBOsdCi3tGdai4QeTf3JNpVjTqqUtRR884e6nwxjHkE/SNL6pNtbHc4HMq6VvOhaqE3m8y6w6tGteOUdXR90XzAuSwdjH3ArilsLkUdzvp836jyRgcCDrBBBHODtW7WZxTaeaKzmLCIKbDqoQRMj0ojfRABNtlztO0qLWpxhSl0VwLK0uKta6p9ZJvTxFODvydD+PvuSz3MTXFf3UvD0LIpRXEXmfkVR2L+6VyrbuRJs9/DmjrB+Tw9lH3AutLdrkcbjez5v1Mayf5QqO1k+K9RLfbmWWIbuny9kbhR8QKWVQugBACAEBhmUOU1naN+O5YwvezJmM7il+cEazh9G2WCx26TrHeFOq1XTq5oqKdNTp6SLqad0brO2jWD8wpUZRqLNHCUZQeQtBM77x9ZWkoruNoyfeSUEhO0n1qNOKO8Wx2watS45JHXPMgMyt0XNLdRdfStquW2AJ5zbVdc2knmbqTayfAf5YrXPa5rjfRtYnbY7isGSUmo43u0nMY5wFgXNBIHNcrnKjTk+lKKb5G8as4rKLaXMzzMH+oKb+l/eoFX93Ev7X+WVPH2NKVmedBAUjha5Eztm9x6gYhulzLnA/3D5e6LTgXJYOxj7gUylsLkVtzvp836j5bnAhM6+T6nsnLhc7qRNw791T5kPkrGqeDDoRLNGwjTuHOAPHduXG1qwjRjmyXiFtWq3UuhFvVw+RIOztSnxZkmP/AKUMjvba3tXXtVPhm+SI/wCmV1t5R5tIaYpjM1VBJHDRT/tGOaHSmNgFxa9tIlazqTqRajB6e86UaFGhUjOdaOh55LN+xP4bEWRRNdtaxjT1hoBUummoJMq60lKpKS1Nv1MXyf5QqO1k+K9Q7fbmWuIbuny9kbhR8QKWVQugBACAEBhmUOU1naN+O5YwvezJmM7il+cEa/gb7RfiKl3K/jKug/4B7VU7ZW2d6DvB6FxhOUHmjrOCksmV+aldE6zvQdxVhGoqizRClBweTHVM5cZo6RZIxFR2d0QOaD9aMdDj7QucjeItlEa5D5vzWpsWRAZnmR4bj9OXEAAREkmwHH2lVdZpXUcz0dom8Nml8/YuFTm+ijNnVDCeZp0j6m3U2VzSjrZUww65npUH6DU5zjd4mCpmO7RhLQfTIWrHaE9mLfgdP02Ud5OEecvtmQ+aY6vEoWxNpDEA8P0pJWbgRaw61wrwq149FRy5slWdS2s6jm6vS0ZaEyQo6XEhGxnhaaIMa1osx8jrNAF9dhfUu0KdfJLNIjVK9j03Loylnp1pfcVOATv8bXznoi0Ih+UX9q27NN7U34aDTt9KOxRj45v1PWZPpv3nhZefws0jr+srbslPjp8TV4pcfDlHlFIfUuA0sWtlPC084jZf1kXXSNCmtUUR53lxPaqSfiyQa0DYAOoLrkiO23rPVkwejasAxDJ/lCo7WT4r1At9uZc4hu6fL2RuFHxApZVC6AEAIAQGGZQ5TWdo347ljC97MmYzuKX5wRqmGSWZ6SrCus5FPRf8JJxzKK4khSFZGtkbZwv8ukLEW4vNGWlJZMjH0xjPONx/7vUlTU0R3BxY7hK5SR1iU/PE1R4djYGx6PggS57naiXO1WA5gPWotTrM/wCFIl0eo6OdRvPuRxlugrZGPJq2RDSAIihBOz7z/wBFzdKtL4suSJEbi1hqpOXN/YlzlXT8dV1UnR4YsHqZYJ2XPak34m36n0d3SgvDP1FocoUbdsAeeeQuefzFZVpSXA5yxO6fx5ctBJ02HwxeLijZ5rGD3Bdo0oR2UkRZ16s9uTfNjlbnIFkAgBAJT1LIxd72t85wHvWHJIyot6kQ1XnOhi41TGehpLj6m3XJ16a4kiNnXlqiyDreFSjZ4ts0vmsa0et7gfYuUrymtRJhhdZ62l+fIhqjhYkd4mlHRpvJPqaLLn2uT2YnT9NhHbqEZVZ5xKcEMDYgd7GfWF+YuJssOdxLRlkZVOyp6W8x3kPA3sfpOGs7V1oUurWnWyNd3PXS0alqNfpm2aF2IoqgBACAEBhmUOU1naN+O5YwvezJmM7il+cEafRcX0lWVXaKWnqHTX2XJo6pjiOZc3E3UhyHhwsda55NPNG+eYl4PRPQt+lmaZZFYzP48eY33laM3JPKo/Yu6Xn2AIjBMrIEqioZGLve1g/mcB71hyS1mVFvUiHq840MXGqY78zTpH8t1ydemtbO8bStLVFkFWcKdGy+g2aXzWBoPpe4e5cpXlNEmGF1nryX58iHqOFl7vE0o/HIT7Ghc+2SezE6/psI7dQjajPmJS8QMjH8sYv63XWOsuJalkZ6qyhrlmMJpsSqOPUzWO4SOaPUywTqq8tcjPabWGxT8198xOLJ8smt7nOPTc+03RWi+KTMPE5fDFIlaTIJO0FdFbU1wOEr+vLjkTVJkFo+yPUuipwjqSOEq1SW1J+ZNU2SmDctzkSlPleNu4epAS1LhrY9gCAehACAEAIAQGExPOG19RHUNLRK8Fr7fV0RIXB/S0g7ti42daNvWkqmp8SyvaEru2g6Wlx4eGRp+HSB0Yc0gg6wQbgjnCtptN5ooIJxWT1jpam5xLM1mtzmt84ge9auUVrZmMW9SI+fN1JFxqiPVua7SPqao869Ja2SoWleWqDIyq4U6NgOg2WU/wArA0et5HuUWV5TWomQwyu9eS/PkVbGuEL6S5pipi0gW+s/SuL3GpreveufbJPZidv02EduoNqfOGIBujEGsBN+ICbnpd1LHWXEtSyHVWUNcmxCaoxOo1PqJbHcHlo9TLJ1deWuRntNrDYp5/nzzE4snzSG73Ocem59pJRWi+KRh4nL4YpfngStJkEnaCt1bU1wOEr+u+ORM0mQGja0epdY04R1I4SrVJbUn5k1S5KYN3sW5yJSnytG3cEBIRYJG3cEA6ZQMG5ALNhaNyA7DUB6gBACAEAIAQAgBAQuZ8AirYtCVt7X0T9pp52nctJwjNZM6Uqs6UulFmYPwTEcO0mU0ulESSBq1dOi4Gx6lwjCvT0QloJ8ri1r6asdJG1LsSm1PnkHQ1xaPyAI4XEtqYVe0p7FPP8APnmIxZPmkN3uc485uT6ySteyZvOUjLxOS0Qil+eBK0uQSdoK6K2prgR5X9d8ciZpMgNG1o9S6qnBakcJV6ktcn5k1S5KYNy3ORK0+Vo27ggJCHBI27ggHTKBg3IBZsLRuQHYagPUAIAQAgBACAEAIAQAgBACAEAIAQCE1K1+0IBqMIZfYEAuygYNyAWbC0bkB2GoD1ACAEAIAQAgBACAEAIAQAgBACAEAIAQAgBACAEAIAQAgBACAEAIAQAgBACAEAIAQAgBACAEAIAQAgBA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8" descr="data:image/jpeg;base64,/9j/4AAQSkZJRgABAQAAAQABAAD/2wCEAAkGBxQQEBUQEA8UEBQUFA8UDxAPDw8PEBAPFBQWFxQUFRQYHCggGBolHBQUITEhJSkrLi4uFx8zODMsNygtLiwBCgoKDQ0OFxAPFywkHBwsLCwsLCwsLCwsLCwsLCwsLCwsLCwsLCwsLCwsLCwsLCwsLCwsLCwsLCwsLCwsLCwsLP/AABEIALcBEwMBIgACEQEDEQH/xAAcAAACAwEBAQEAAAAAAAAAAAAAAQIDBAUGBwj/xAA9EAACAgEDAgQEAwUHAgcAAAABAgADEQQSIQUxE0FRYQYicYEyUpEUI0KhsQczYnKCwdGS8BUWc5Oy0uH/xAAXAQEBAQEAAAAAAAAAAAAAAAAAAQID/8QAHREBAQABBQEBAAAAAAAAAAAAAAERAiExQVESYf/aAAwDAQACEQMRAD8A9QJISMcy0lCEIDjijECnUaVbMBxuCsGAPbcO39ZeJCywKMkgAdyeAJm+a31RP0d//qP5/Saktn4nCx7ix21+XDWHlV9h+Y/9+0u09AQcck/iY8sx9SY0UAAAYA7ADAEmIt6hj1VrNZXShstsWtBjLuwVRntyZZp7lsUOjB1YAqykMrKfMEd55Xr2jTWdRo0t43VV0Xag15IWyzeta5x6An9ZZ8F0fs1uq0AJKU2JZpwTnbTepbaD6BlaRXouo6QXU2Ut2sR0P0YEf7z51/5hdRpdHraXoGnurGo1LqfBbwgfDKtj+IheZ9OEhdQtilXUOp7qwBB+0C2s5GR2OD9jNNPEppH9JdWM9/eFT0WsW3Ow52nB4xzNM5umYrcy+HtUgBG45x34nSkFFGkCMWHn3zNMizADJgjZGRKJxWDIIhHAz6LT7Aec5Jl1xOOJU+pAYL5mXMMiBRpzzNOJVTVjmSubAgWZzKlTmR0rZmiAmOIs5g8aCAq1lkIQCcf4jo31EexnYmbXJlZB+etd8PnxW4/iMU+o6npQLk484TH018unJCRjm2DjiEcqiV3XhO/JP4VHJY+wlduo52Vjc3mf4V+p/wBpOjTheSdzHux7/Qeg9prHqZ8QSgsQ1nlyqA5Vff3M1QnL+JG1PgY0QXxWZV3P2rRjhrOe+O/+x7SW5JMN6alC7VhwXUKzICCyq2cEjyzg/pLxPF/2b6NVS93y2pF9tWqtcsWcocrjPYYIntJFjyvxhY+lvo6ilbWpULKtSiDL+DZghh9GGZl+C+uV6rW6qwk1WWeAtWnsG2zwKkJD47HJcnA7DH1ntZV+xV+J43hr4gUoLNo37CQSufTiVGgSN9wrRnY4VQSx9AO8ksV1QcFWGQRgg9iIVn6F1RdShZUeshtrJauxxxkEj0IIP3nYUTj9Nx4tzD86L91QZ/rOyneQQFbGzcSNoHygd8nvmapEmUaXVbyRtIx2z5j1gO7O4A/hPGPeT0nbHoYahcjj1llaY59YFkIo4VytbS3jKw7c5nWWVvWCcmWAwK7LcdpNhkSojmXjtAhTXiRuciPxecR2LmBJORLAIlGI4Q4QigOV3DIlki/aRY4dtPJhNlicmE5OjjCOISF1wQZP2HmTOzimzYGTxM29reF+VPNvM/5f+YlqNnL8DyT/AJmxRNbROUaaggwowJbK9RaERnbgKCxPsBkzz3wh1LVarfqLkSuiwA6VB/eBQTy31GJO2npY4oxIPLdPH7P1e+vkLqqa71/L4tR2OB74IM9VKzSpcPtG4AqrYG4K2CQD6HA/QSyUSmbXdQrpNYscKbXWusHu1jdhNGJyviTpgupd1QNdXW507H+FwVsXH+qtP0kHYElM+h1ItrS1eVdEdT7MAR/WaZRx+ldKsW+y623INlhprThVVsct+ZsD7T0tRmDUXrWhd2CqvJYnAE26W0MoZTkEAqR2IMgp1ytuVg2FHBX1zDSnlfXDA/aaNSm5CP0+sjRpgDvxhiBn0zA0iVXagKQPWWGcy5W/NyD/ACgdYGOV0nKiWQqnU3hBkzNodYGYj6S/W17lmTpujKncf+8Qjp7ZKV2vgSvTWboUBPmmkSCpzLIDhCEIIQzCA4jGIGBjZeYSxhzHOTo8ndqMHao3N/IfWFOnwdzHc38h9JcqAcgfWSJnbPjjgxJSmnUK+QrBsd9pBxLhI0q1lHiVtWezqyn6EYnzVdR1LpNaeJ4dmlqZUJAUt4RbA9x3n1CeW+IOkanWagUsyLoga3swP3tjKc7PpkD0jsr1KnIB9ZKJRJSgjgI5ACMRCMSjH0bRGilaiwbYXCEDGK9xKL9lIH2nQlbOB3IGTgZIGT6S2Bj6sQEV3GUR1awBS3y8jOPPBIlvw5buqPylRvs2KRghM5Xjy4m1RxI9OrKp8wwWLMR6ZPaQbJVqtRsXIGT5AS1ZjrUh3DHORlfb2gbKWyoPqJVZptzc9pZp/wAIk2bHJgSUY4jlGnt3Z/lL4AZXbaElk5Op3FjntniB1HbK5hQmBmLS8oMy4QHHFHAcg7YkiZldtxxNaZlLcLq2zLTK61xLJKQAxyAEskVSwhJGExhrLy4ngf7QuqX+NVoqm8FbsA25Izk4xnynvRPGf2oaAtpl1CfjocMD7ec1WXmR0y3o2sos8U2V2sFsIyAcnBBHn3zn2n1xTmfL+vdWXqI0WnpO+xnre0DnwwPxZ9POfT6xgAe0qJiORkhCgSUjHAlHIiSEAEmJASUo8h8bW1Bx+0ZAFWdI+HKpqt4y3HAYDYRny3e89fpL1tRbK2DowBV1OQwPYicj4iuNfg2mt7ES794taGxwDW6qdo5OGKzodD05rpVSuzJdtn5N7lgv2ziQdOuO2zYpPoJFO85WrtsHiqxGflaseQXOOf6wO3SSQMjBxyJC2slgfqD9Jn6YWG5XfeQRhsAcEZxN2YDRcDAlWrq3Dv2kbNRh1A5BzzLNQpKkL3gZ9PSFYYJ7czfKNPVtAz385fAcwtQWsz5TaJG60IMmBYgxwI5ztFqCzH0nRgOOKV2tLIVC6zyEdKSNSZ5M0TVuNozJnc4lMA0YWYaSjkYxAREI4SK8nKOpaQXUvU3Z1Zf1E0Qhl5n4P+D69CNxPiWng2Edh6KPKeoikpVEkIoQHGIhHAlKddqhTU1hVnCAnbWpd29AqjuTLhHKPPfD2o1Dam4aohSatNZXQvK0Kz3DaW/ib5Bk9s8DgT0YnJpGNfZ76aj+Vtv/ADOsDAliGo1K1rvc4GQPcknAAHmYrrAiFm7KpJ8+Bz2nCp6i1yU6j9nYutltZo43IxBCsfIcAc+W4yD1Ncz62jc6nGQQyP8A5SP/AMi6ZqjbWGKFGBKuhIO1lOCM+c2CBTodKKl2gk+7HJP3l9yblI7ZmXV6zYygIWyfmI7KPWbM8QOQKGyAg4U9/adpO0x9PrYZL+pwPQTbAccUcAmbqNe5DNUTpkQOd0rSleTOpIouBiSECNjYEzo2TNFo4iqTE3LJGbvU0XEke0TSNbZmK1Ea+8viCxwojEi0awhwhCQeThARyoYjiEcKIxCEBym/WJW1as2GtYpWMElmClj9OFJzLhPK9Z6otWuy1b3NXRWKKaV32O1z2GzA7ABaFyT5cefIetEcydM1y6ilLq/wuoZcjBHqCPIg5H2muVFI0o8U3c7igr9toYt+uTNKytnA7kDkAZIGSeAJxdfr3TqNFeT4T12I48ha/wA1ZP8A7Lj7wr0OMznUk1X3Kq7i6pciZA3OBsYZPbsn6zppH4Q3B8DcAQG8wDgkfyEgj02plT58bmLM4HIDMc4H07S+/O07e/lKL9albKruFZzhATyx9prEDkrQ5qZDbyrf3hAyQOcTq6RiUUnvjmczSHxi64IQOct23EHy9p1kGBiBG68LwTgnt9YaNiRhu4lOvQ43KuSPXylulBznyIgaYQEcAkpESUAjijgOEJFxAkeRI1JiSr7ScKIGEIQQEIlECcI4SDyEcUlKgkpERwqUJx+ufEVOjNa2Nl7HVErXljkgFsegzOyIBPM9ZtGk1qax6mdLKTQ711tY9bq+9OF5w2SPqFnpoxA5nwzpWr0yh12MzXWlDjKeLa9gQ+4DgfadYSu21UUszBVAyzMQFAHmSe0dVgZQysGUgFWUghgexB85UcX4u6c9tXio7Z04a6qpTgWX1lWQsfPhWGO3z58hOX8Q1Xaou2nQ7Dp9JctwJDE1vZYK6iOd7AgZ8gfeezAz3mH4e0b0ULS4A2Nate05/cB28L77NsiunT2H0HB7iQ6hqfCrL7S54CouMux4CiWiSdQcZGccj2MDk5F1QuZNjsa1KNgmtlfkA/WdtZ575rK1rpYBzZ4jE87Ky7c49fSd3TVbFCgk48yck+5gXAAD0mSrUsbOcbCcL65Eh1dQUyzFVXk7c5J8pl0GoDEKMnkMpwe0g7NqFhgHHrLUXAxEJISiUIQgEkIo4DhCAgGcSUpvWW19oVICOKBMAaAMcUABkgYgIYhE4QhA8eJKRkhCJQEBHCvlHXNcNB1a662k6l2RW0gYnCE/7DDdhPffCHXhrtML9uxtzLYoOQGX0Ppgg/eZ/i3X1aNRqmo8W0/uatqgtlskLnyBIkP7P+kPpdGBaNtljNbYv5S2ML+gEThHpoE4GTwO5J44jleq062o1bjcrqyOvqrDBHHtKrhtfR1HTrcXH7MllrXLYAEtWrcFL/4M7X574X6SPwHr6rNP4VRP7trCFZHQrRbY7U43DldmBn/DJaOtKtZqNOyjwr6k1CqQCh2gVXLt9MLUcf4pf0C0ai+zWVqRU9dNVDMhQ2qhdzYAedubABkD8JPYiRHfEnIrOB8U9Pa5Wc2PWlNTWVCtym7UjJDPjuFCjA7HcfSFb+j9Re225LE8PaVakH8TUNkBm9CWR+PTE67DIInJ1GU1NFuP7xXpfHqRvQn7qw/1TsCBi6R01dOm1SWJ5Z25Zj7y6vXobTUD8wGexx9AfWZ+q616gPCrFjckgnaAg/Ec+sw6axzYgNRUB2O84wwcZGIHe1BwpO3d6D1i0dW1RkYPf6ZlskIEhJiQEmIEoQEIDjiEcByr9oG7bLZhCfvO0K34khEI4QQYRExgwoESxgxwFHCPEIYMIwIQPICMSMlCGJKISQhUWQHGQDg5GRnB9RJE45PGIhPLazqS9Tp1ek0lu1021mw8qysfn2+3DLmB1Oi/Eun1llldFm9q/wAXykAjOMqT+IZ852Z4HoPRqtH1exafkqr0SeIWYn94zjkk+oTM99KjFqunCy6m/cVanxRwB86WLgqfbIU/6RN4gJwur62rUKtCWh1fUJRqPCsGVAVnaskcrnYFP+YyK9EhnM+JtStWldn7E1ocAkkPYqkADucHtMnwtX4D36LJK0MjafcSxGmtBZFyfJWWxR7KJ6Bqw3BAOCCMjPIOQfrAo6a7um+5AhJJVO5RP4Qx/Njvj1m0Sp32gn0BP6TmdDvsZ38SwOHSuxAFA8MPn5M+fYcwN/UiFqdj+UjP1kNIRZsZT8qAgcdz2yPaXa3Srchrf8LYzjjIz2l1SBQFAwBwAPIQLRJCQEmIElkxIrJiA44hHAIxI95MQHEEGcxiOA4QkSeYDZY8cQMFMKSiEeY4AZJBACSAhDhCEg8bJCIRiVEhGDFGIFOu0/i1PXuK70ZdynDLuGMgz530zQjpPV6qVJ8HUVBAWPeweZ99yj/rn0yec+MPhs606dkcVtVaGNmMsK+7bffKrHY8j/4Vd1HqeqUM1emF1Q1DjKl/AGErU+uct7ZB9J9TEiiAdgB5n3PrGtgJxkZHcZGR9pRT1ClnpdK38N2VlV/NCRjcPcTyus6MKrNQuiqVDVR0+2pFAw91Vl5AP+Iqu3PfkT2c8xpXuv12oSvNdaXUeLfgZda6kYUJ9WZ9x8gcdzkRXQ+H9T+022ata3rRq6KlFqGtyyGxn+U+QNgGfUGegEisdThgGBBBAII5BB7EQOL1PSOb0uNjrttqSqtXIratsByy/wAROT37bRMXR9BQmo/c8WrbaLFDsdlIBAUgnhexE6nxBq/D8EBS7Nb8iD+JwjEZPkM4JM36LTbRuZV8RgPFdFA3MBA1RiAhAkJMSAkxAmJRqrivCjJkr7di5/SYq9Sc5Yd+J00abd2NWrp06XyAZMmV0cLLFExeWohdZtEtQ5GZTq6ty4j0i4XEirxJRCOAREStH5xLHMBwUSNZj3QHtkiIExrzAkscBCAQhHIPGKZKEIRIRiOEoYjhCBj6vrvAottxk11WWY9dqkgfynzDoivptdoNUb2tbXhv2jcMcuQMfQFl/wCn0hCWcpX18SSCEJFc7q+nsvIpB2UlWOocNixgO1S47Buct6DA75Gj4dOdJR/6NX/wEIRB0GQZBIyRnB8xmWCKEKlHCECQjzCEDm23mzcOw/hmnp1Rx83PpCE769piOWne5reOY1sycRwnGuiWICEJFSkoQgVBOcy1lzCEgEWG2OEobCSQQhAnCEJAQhCFf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4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Soluções </a:t>
            </a:r>
            <a:r>
              <a:rPr lang="pt-BR" dirty="0" err="1" smtClean="0"/>
              <a:t>Tecnospeed</a:t>
            </a:r>
            <a:r>
              <a:rPr lang="pt-BR" dirty="0" smtClean="0"/>
              <a:t> </a:t>
            </a:r>
            <a:r>
              <a:rPr lang="pt-BR" dirty="0" err="1" smtClean="0"/>
              <a:t>NFe</a:t>
            </a:r>
            <a:endParaRPr lang="pt-BR" dirty="0"/>
          </a:p>
        </p:txBody>
      </p:sp>
      <p:pic>
        <p:nvPicPr>
          <p:cNvPr id="4098" name="Picture 2" descr="Manager eDoc Edições - Nova Geraçã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804" y="2853368"/>
            <a:ext cx="1991940" cy="1719359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051672" y="4704202"/>
            <a:ext cx="161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Manager </a:t>
            </a:r>
            <a:r>
              <a:rPr lang="pt-BR" dirty="0" err="1" smtClean="0"/>
              <a:t>eDOC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880238" y="4704202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Componente </a:t>
            </a:r>
            <a:r>
              <a:rPr lang="pt-BR" dirty="0" err="1" smtClean="0"/>
              <a:t>NFe</a:t>
            </a:r>
            <a:endParaRPr lang="pt-BR" dirty="0"/>
          </a:p>
        </p:txBody>
      </p:sp>
      <p:pic>
        <p:nvPicPr>
          <p:cNvPr id="8" name="Picture 4" descr="Tecnospeed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672" y="299830"/>
            <a:ext cx="196215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omponente NF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69287" y="2870529"/>
            <a:ext cx="2047164" cy="17014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770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t-BR" dirty="0" smtClean="0"/>
              <a:t>Quer ganhar um convite para o </a:t>
            </a:r>
            <a:r>
              <a:rPr lang="pt-BR" dirty="0" err="1" smtClean="0"/>
              <a:t>Tecnoupdate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sz="2800" dirty="0" smtClean="0"/>
          </a:p>
          <a:p>
            <a:pPr algn="ctr"/>
            <a:r>
              <a:rPr lang="pt-BR" sz="2800" dirty="0" smtClean="0"/>
              <a:t>Participantes do </a:t>
            </a:r>
            <a:r>
              <a:rPr lang="pt-BR" sz="2800" dirty="0" err="1" smtClean="0"/>
              <a:t>webinar</a:t>
            </a:r>
            <a:r>
              <a:rPr lang="pt-BR" sz="2800" dirty="0" smtClean="0"/>
              <a:t> ganham um convite mediante aquisição ou assinatura de qualquer componente, upgrades de versões pagam 50% do valor.  </a:t>
            </a:r>
          </a:p>
          <a:p>
            <a:pPr algn="ctr"/>
            <a:endParaRPr lang="pt-BR" sz="2800" dirty="0"/>
          </a:p>
          <a:p>
            <a:pPr algn="ctr"/>
            <a:r>
              <a:rPr lang="pt-BR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Promoção válida até 16/02</a:t>
            </a:r>
            <a:endParaRPr lang="pt-BR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781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Muito Obrigado!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04" y="4195472"/>
            <a:ext cx="600107" cy="6001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03" y="4816149"/>
            <a:ext cx="590975" cy="590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006" y="2361328"/>
            <a:ext cx="590975" cy="590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802" y="3583307"/>
            <a:ext cx="590975" cy="590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04" y="2977824"/>
            <a:ext cx="590975" cy="590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2236423" y="2472149"/>
            <a:ext cx="277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+mj-lt"/>
              </a:rPr>
              <a:t>bruno@tecnospeed.com.br</a:t>
            </a:r>
            <a:endParaRPr lang="pt-BR" dirty="0">
              <a:latin typeface="+mj-lt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2236423" y="3088645"/>
            <a:ext cx="1351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+mj-lt"/>
              </a:rPr>
              <a:t>/</a:t>
            </a:r>
            <a:r>
              <a:rPr lang="pt-BR" dirty="0" err="1" smtClean="0">
                <a:latin typeface="+mj-lt"/>
              </a:rPr>
              <a:t>tecnospeed</a:t>
            </a:r>
            <a:endParaRPr lang="pt-BR" dirty="0">
              <a:latin typeface="+mj-lt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2236423" y="3694128"/>
            <a:ext cx="147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+mj-lt"/>
              </a:rPr>
              <a:t>@</a:t>
            </a:r>
            <a:r>
              <a:rPr lang="pt-BR" dirty="0" err="1" smtClean="0">
                <a:latin typeface="+mj-lt"/>
              </a:rPr>
              <a:t>tecnospeed</a:t>
            </a:r>
            <a:endParaRPr lang="pt-BR" dirty="0">
              <a:latin typeface="+mj-lt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2212039" y="4310859"/>
            <a:ext cx="147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+mj-lt"/>
              </a:rPr>
              <a:t>/</a:t>
            </a:r>
            <a:r>
              <a:rPr lang="pt-BR" dirty="0" err="1" smtClean="0">
                <a:latin typeface="+mj-lt"/>
              </a:rPr>
              <a:t>tecnospeedti</a:t>
            </a:r>
            <a:endParaRPr lang="pt-BR" dirty="0">
              <a:latin typeface="+mj-lt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2264773" y="4926970"/>
            <a:ext cx="226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latin typeface="+mj-lt"/>
              </a:rPr>
              <a:t>Comercial.tecnospeed</a:t>
            </a:r>
            <a:endParaRPr lang="pt-BR" dirty="0">
              <a:latin typeface="+mj-lt"/>
            </a:endParaRPr>
          </a:p>
        </p:txBody>
      </p:sp>
      <p:pic>
        <p:nvPicPr>
          <p:cNvPr id="20" name="Picture 4" descr="Tecnospeed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672" y="299830"/>
            <a:ext cx="196215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ço Reservado para Rodapé 14"/>
          <p:cNvSpPr>
            <a:spLocks noGrp="1"/>
          </p:cNvSpPr>
          <p:nvPr>
            <p:ph type="ftr" sz="quarter" idx="11"/>
          </p:nvPr>
        </p:nvSpPr>
        <p:spPr>
          <a:xfrm>
            <a:off x="7255650" y="6415718"/>
            <a:ext cx="4822804" cy="365125"/>
          </a:xfrm>
        </p:spPr>
        <p:txBody>
          <a:bodyPr/>
          <a:lstStyle/>
          <a:p>
            <a:pPr algn="r"/>
            <a:r>
              <a:rPr lang="en-US" sz="1800" b="1" dirty="0" smtClean="0"/>
              <a:t>(44) 3037 9500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56396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Apresentação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 smtClean="0">
                <a:latin typeface="+mj-lt"/>
              </a:rPr>
              <a:t>A </a:t>
            </a:r>
            <a:r>
              <a:rPr lang="pt-BR" b="1" dirty="0" err="1" smtClean="0">
                <a:latin typeface="+mj-lt"/>
              </a:rPr>
              <a:t>Tecnospeed</a:t>
            </a:r>
            <a:endParaRPr lang="pt-BR" b="1" dirty="0" smtClean="0">
              <a:latin typeface="+mj-lt"/>
            </a:endParaRPr>
          </a:p>
          <a:p>
            <a:r>
              <a:rPr lang="pt-BR" dirty="0" smtClean="0">
                <a:latin typeface="+mj-lt"/>
              </a:rPr>
              <a:t>8 Anos de Mercado</a:t>
            </a:r>
          </a:p>
          <a:p>
            <a:r>
              <a:rPr lang="pt-BR" dirty="0" smtClean="0">
                <a:latin typeface="+mj-lt"/>
              </a:rPr>
              <a:t>Foco em Documentos Fiscais Eletrônicos</a:t>
            </a:r>
          </a:p>
          <a:p>
            <a:r>
              <a:rPr lang="pt-BR" dirty="0" smtClean="0">
                <a:latin typeface="+mj-lt"/>
              </a:rPr>
              <a:t>Mais de 650 Clientes Desenvolvedores de Software</a:t>
            </a:r>
          </a:p>
          <a:p>
            <a:r>
              <a:rPr lang="pt-BR" dirty="0" smtClean="0">
                <a:latin typeface="+mj-lt"/>
              </a:rPr>
              <a:t>Participante do Projeto Piloto </a:t>
            </a:r>
            <a:r>
              <a:rPr lang="pt-BR" dirty="0" err="1" smtClean="0">
                <a:latin typeface="+mj-lt"/>
              </a:rPr>
              <a:t>NFCe</a:t>
            </a:r>
            <a:endParaRPr lang="pt-BR" dirty="0" smtClean="0">
              <a:latin typeface="+mj-lt"/>
            </a:endParaRPr>
          </a:p>
          <a:p>
            <a:endParaRPr lang="pt-BR" dirty="0">
              <a:latin typeface="+mj-lt"/>
            </a:endParaRPr>
          </a:p>
          <a:p>
            <a:r>
              <a:rPr lang="pt-BR" b="1" dirty="0" smtClean="0">
                <a:latin typeface="+mj-lt"/>
              </a:rPr>
              <a:t>Bruno Maestrello</a:t>
            </a:r>
          </a:p>
          <a:p>
            <a:r>
              <a:rPr lang="pt-BR" dirty="0" smtClean="0">
                <a:latin typeface="+mj-lt"/>
              </a:rPr>
              <a:t>Graduado em Sistemas de Informação</a:t>
            </a:r>
          </a:p>
          <a:p>
            <a:r>
              <a:rPr lang="pt-BR" dirty="0" smtClean="0">
                <a:latin typeface="+mj-lt"/>
              </a:rPr>
              <a:t>MBA – Gestão da Tecnologia da Informação</a:t>
            </a:r>
          </a:p>
          <a:p>
            <a:r>
              <a:rPr lang="pt-BR" dirty="0" smtClean="0">
                <a:latin typeface="+mj-lt"/>
              </a:rPr>
              <a:t>Gerente Comercial</a:t>
            </a:r>
            <a:endParaRPr lang="pt-BR" dirty="0">
              <a:latin typeface="+mj-lt"/>
            </a:endParaRPr>
          </a:p>
        </p:txBody>
      </p:sp>
      <p:pic>
        <p:nvPicPr>
          <p:cNvPr id="4" name="Imagem 3" descr="cmm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322" y="1737360"/>
            <a:ext cx="1440000" cy="14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m 4" descr="pprq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322" y="2986230"/>
            <a:ext cx="1440000" cy="14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 descr="mpebrasil_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9322" y="4537468"/>
            <a:ext cx="1440000" cy="1440000"/>
          </a:xfrm>
          <a:prstGeom prst="rect">
            <a:avLst/>
          </a:prstGeom>
          <a:effectLst/>
        </p:spPr>
      </p:pic>
      <p:pic>
        <p:nvPicPr>
          <p:cNvPr id="7" name="Picture 4" descr="Tecnospeed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672" y="299830"/>
            <a:ext cx="196215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90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dirty="0" smtClean="0"/>
              <a:t>Versões</a:t>
            </a:r>
            <a:endParaRPr lang="pt-BR" dirty="0"/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218164918"/>
              </p:ext>
            </p:extLst>
          </p:nvPr>
        </p:nvGraphicFramePr>
        <p:xfrm>
          <a:off x="2636911" y="2025748"/>
          <a:ext cx="7168271" cy="384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427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dirty="0" smtClean="0"/>
              <a:t>Histórico </a:t>
            </a:r>
            <a:r>
              <a:rPr lang="pt-BR" smtClean="0"/>
              <a:t>de mudanças </a:t>
            </a:r>
            <a:endParaRPr lang="pt-BR" dirty="0"/>
          </a:p>
        </p:txBody>
      </p:sp>
      <p:graphicFrame>
        <p:nvGraphicFramePr>
          <p:cNvPr id="15" name="Gráfico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247849"/>
              </p:ext>
            </p:extLst>
          </p:nvPr>
        </p:nvGraphicFramePr>
        <p:xfrm>
          <a:off x="1206462" y="1874328"/>
          <a:ext cx="9949218" cy="4076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706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Perspectivas de novas mudanças </a:t>
            </a:r>
            <a:endParaRPr lang="pt-BR" dirty="0"/>
          </a:p>
        </p:txBody>
      </p:sp>
      <p:pic>
        <p:nvPicPr>
          <p:cNvPr id="1026" name="Picture 2" descr="http://www.sesinformatica.com.br/portal/images/img.gif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432" y="4353951"/>
            <a:ext cx="1959856" cy="183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rexmobile.com.br/rex/css/images/C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05" y="2009922"/>
            <a:ext cx="2671292" cy="188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/>
          <p:cNvCxnSpPr/>
          <p:nvPr/>
        </p:nvCxnSpPr>
        <p:spPr>
          <a:xfrm>
            <a:off x="3896751" y="3390314"/>
            <a:ext cx="1313017" cy="963637"/>
          </a:xfrm>
          <a:prstGeom prst="straightConnector1">
            <a:avLst/>
          </a:prstGeom>
          <a:ln w="11430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6993869" y="3256670"/>
            <a:ext cx="1139483" cy="1041009"/>
          </a:xfrm>
          <a:prstGeom prst="straightConnector1">
            <a:avLst/>
          </a:prstGeom>
          <a:ln w="11430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32" name="Picture 8" descr="http://www.receita.pb.gov.br/Servicos/nfce/imagens/nfc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014" y="1956695"/>
            <a:ext cx="2742129" cy="194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53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muda com a </a:t>
            </a:r>
            <a:r>
              <a:rPr lang="pt-BR" dirty="0" err="1" smtClean="0"/>
              <a:t>NFe</a:t>
            </a:r>
            <a:r>
              <a:rPr lang="pt-BR" dirty="0" smtClean="0"/>
              <a:t> 3.10?</a:t>
            </a:r>
            <a:endParaRPr lang="pt-BR" dirty="0"/>
          </a:p>
        </p:txBody>
      </p:sp>
      <p:pic>
        <p:nvPicPr>
          <p:cNvPr id="30" name="Picture 4" descr="Tecnospeed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672" y="299830"/>
            <a:ext cx="196215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acertodecontas.blog.br/wp-content/uploads/2013/07/mudan%C3%A7a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211" y="1857839"/>
            <a:ext cx="6264323" cy="416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74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Serviço </a:t>
            </a:r>
            <a:r>
              <a:rPr lang="pt-BR" smtClean="0"/>
              <a:t>de autorização de uso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892" y="2732183"/>
            <a:ext cx="2031218" cy="2031218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073" y="2996075"/>
            <a:ext cx="3972599" cy="137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895830" y="4913523"/>
            <a:ext cx="183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Lote Compactado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245920" y="4913523"/>
            <a:ext cx="156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Envio Síncrono</a:t>
            </a:r>
            <a:endParaRPr lang="pt-BR" dirty="0"/>
          </a:p>
        </p:txBody>
      </p:sp>
      <p:pic>
        <p:nvPicPr>
          <p:cNvPr id="11" name="Picture 4" descr="Tecnospeed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672" y="299830"/>
            <a:ext cx="196215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3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Layout XML</a:t>
            </a:r>
            <a:endParaRPr lang="pt-BR" dirty="0"/>
          </a:p>
        </p:txBody>
      </p:sp>
      <p:pic>
        <p:nvPicPr>
          <p:cNvPr id="3074" name="Picture 2" descr="http://xmldataset.readthedocs.org/en/latest/_static/xmldataset-logo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886" y="2366808"/>
            <a:ext cx="3151187" cy="315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50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iva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iv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1323</TotalTime>
  <Words>2246</Words>
  <Application>Microsoft Office PowerPoint</Application>
  <PresentationFormat>Widescreen</PresentationFormat>
  <Paragraphs>186</Paragraphs>
  <Slides>29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Retrospectiva</vt:lpstr>
      <vt:lpstr>Apresentação do PowerPoint</vt:lpstr>
      <vt:lpstr>Tudo o que você precisa saber sobre a NF-e 3.10</vt:lpstr>
      <vt:lpstr>Apresentação</vt:lpstr>
      <vt:lpstr>Versões</vt:lpstr>
      <vt:lpstr>Histórico de mudanças </vt:lpstr>
      <vt:lpstr>Perspectivas de novas mudanças </vt:lpstr>
      <vt:lpstr>O que muda com a NFe 3.10?</vt:lpstr>
      <vt:lpstr>Serviço de autorização de uso</vt:lpstr>
      <vt:lpstr>Layout XML</vt:lpstr>
      <vt:lpstr>Escala de impacto ERP</vt:lpstr>
      <vt:lpstr>Diagrama dos grupos NFe</vt:lpstr>
      <vt:lpstr>Data e Hora de Emissão</vt:lpstr>
      <vt:lpstr>Op. Interna, interestadual ou com exterior</vt:lpstr>
      <vt:lpstr>Alteração de valores de campos</vt:lpstr>
      <vt:lpstr>Finalidade de Emissão</vt:lpstr>
      <vt:lpstr>Identificação do destinatário</vt:lpstr>
      <vt:lpstr>Autorização de acesso ao XML</vt:lpstr>
      <vt:lpstr>Controle de importação</vt:lpstr>
      <vt:lpstr>Controle de exportação</vt:lpstr>
      <vt:lpstr>Grupo de Combustível</vt:lpstr>
      <vt:lpstr>Grupo tributação (Ampliação Casa Decimais)</vt:lpstr>
      <vt:lpstr>Grupo Tributação (ICMS)</vt:lpstr>
      <vt:lpstr>Grupo Tributação (IPI)</vt:lpstr>
      <vt:lpstr>Grupo totalizadores </vt:lpstr>
      <vt:lpstr>Regras de validação</vt:lpstr>
      <vt:lpstr>Quando?</vt:lpstr>
      <vt:lpstr>Soluções Tecnospeed NFe</vt:lpstr>
      <vt:lpstr>Quer ganhar um convite para o Tecnoupdate?</vt:lpstr>
      <vt:lpstr>Muito Obrigado!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NFCe – Nota Fiscal do Consumidor Final</dc:title>
  <dc:creator>Bruno Maestrello</dc:creator>
  <cp:lastModifiedBy>Bruno Maestrello</cp:lastModifiedBy>
  <cp:revision>89</cp:revision>
  <dcterms:created xsi:type="dcterms:W3CDTF">2014-05-15T12:20:11Z</dcterms:created>
  <dcterms:modified xsi:type="dcterms:W3CDTF">2015-02-06T12:59:20Z</dcterms:modified>
</cp:coreProperties>
</file>